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tiff" ContentType="image/tiff"/>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950" r:id="rId1"/>
  </p:sldMasterIdLst>
  <p:notesMasterIdLst>
    <p:notesMasterId r:id="rId16"/>
  </p:notesMasterIdLst>
  <p:sldIdLst>
    <p:sldId id="256" r:id="rId2"/>
    <p:sldId id="276" r:id="rId3"/>
    <p:sldId id="284" r:id="rId4"/>
    <p:sldId id="281" r:id="rId5"/>
    <p:sldId id="285" r:id="rId6"/>
    <p:sldId id="272" r:id="rId7"/>
    <p:sldId id="270" r:id="rId8"/>
    <p:sldId id="280" r:id="rId9"/>
    <p:sldId id="282" r:id="rId10"/>
    <p:sldId id="286" r:id="rId11"/>
    <p:sldId id="287" r:id="rId12"/>
    <p:sldId id="288" r:id="rId13"/>
    <p:sldId id="289" r:id="rId14"/>
    <p:sldId id="283" r:id="rId1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0"/>
    </p:ext>
  </p:extLst>
</p:presentationPr>
</file>

<file path=ppt/tableStyles.xml><?xml version="1.0" encoding="utf-8"?>
<a:tblStyleLst xmlns:a="http://schemas.openxmlformats.org/drawingml/2006/main" def="{5C22544A-7EE6-4342-B048-85BDC9FD1C3A}">
  <a:tblStyle styleId="{306799F8-075E-4A3A-A7F6-7FBC6576F1A4}" styleName="Stile con tema 2 - Colore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56" autoAdjust="0"/>
    <p:restoredTop sz="94619" autoAdjust="0"/>
  </p:normalViewPr>
  <p:slideViewPr>
    <p:cSldViewPr snapToGrid="0" snapToObjects="1">
      <p:cViewPr varScale="1">
        <p:scale>
          <a:sx n="83" d="100"/>
          <a:sy n="83" d="100"/>
        </p:scale>
        <p:origin x="-1426" y="-7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A7DE51-9665-A94F-B559-642F6045D3DF}" type="doc">
      <dgm:prSet loTypeId="urn:microsoft.com/office/officeart/2005/8/layout/hierarchy6" loCatId="" qsTypeId="urn:microsoft.com/office/officeart/2005/8/quickstyle/simple4" qsCatId="simple" csTypeId="urn:microsoft.com/office/officeart/2005/8/colors/accent1_2" csCatId="accent1" phldr="1"/>
      <dgm:spPr/>
      <dgm:t>
        <a:bodyPr/>
        <a:lstStyle/>
        <a:p>
          <a:endParaRPr lang="it-IT"/>
        </a:p>
      </dgm:t>
    </dgm:pt>
    <dgm:pt modelId="{4EBC069A-A561-0A4F-BA33-C47387633846}">
      <dgm:prSet phldrT="[Testo]"/>
      <dgm:spPr/>
      <dgm:t>
        <a:bodyPr/>
        <a:lstStyle/>
        <a:p>
          <a:r>
            <a:rPr lang="it-IT" dirty="0" smtClean="0"/>
            <a:t>Provincia di Barletta Andria Trani</a:t>
          </a:r>
          <a:endParaRPr lang="it-IT" dirty="0"/>
        </a:p>
      </dgm:t>
    </dgm:pt>
    <dgm:pt modelId="{A4D9EA21-0200-7B48-AA2F-C3854024E782}" type="parTrans" cxnId="{C013655B-8756-AF45-AACB-FE9AD619C93B}">
      <dgm:prSet/>
      <dgm:spPr/>
      <dgm:t>
        <a:bodyPr/>
        <a:lstStyle/>
        <a:p>
          <a:endParaRPr lang="it-IT"/>
        </a:p>
      </dgm:t>
    </dgm:pt>
    <dgm:pt modelId="{4DAC2EA0-2C48-C44E-A700-6AE839CE4DDB}" type="sibTrans" cxnId="{C013655B-8756-AF45-AACB-FE9AD619C93B}">
      <dgm:prSet/>
      <dgm:spPr/>
      <dgm:t>
        <a:bodyPr/>
        <a:lstStyle/>
        <a:p>
          <a:endParaRPr lang="it-IT"/>
        </a:p>
      </dgm:t>
    </dgm:pt>
    <dgm:pt modelId="{3670D7CD-F9F7-D940-AB4F-E9E5A96EAF44}">
      <dgm:prSet phldrT="[Testo]" custT="1"/>
      <dgm:spPr/>
      <dgm:t>
        <a:bodyPr/>
        <a:lstStyle/>
        <a:p>
          <a:r>
            <a:rPr lang="it-IT" sz="1900" dirty="0" smtClean="0"/>
            <a:t>Mondo Nuovo</a:t>
          </a:r>
        </a:p>
        <a:p>
          <a:r>
            <a:rPr lang="it-IT" sz="1400" dirty="0" smtClean="0"/>
            <a:t>Associazione di Promozione Sociale</a:t>
          </a:r>
          <a:endParaRPr lang="it-IT" sz="1400" dirty="0"/>
        </a:p>
      </dgm:t>
    </dgm:pt>
    <dgm:pt modelId="{5F98F0B9-6EF6-E440-844B-8A9070321D7F}" type="parTrans" cxnId="{25DD5F68-6EDB-8042-967B-74BFDAC69420}">
      <dgm:prSet/>
      <dgm:spPr/>
      <dgm:t>
        <a:bodyPr/>
        <a:lstStyle/>
        <a:p>
          <a:endParaRPr lang="it-IT"/>
        </a:p>
      </dgm:t>
    </dgm:pt>
    <dgm:pt modelId="{CBEB153B-F60C-5447-835D-CB02C5B824F2}" type="sibTrans" cxnId="{25DD5F68-6EDB-8042-967B-74BFDAC69420}">
      <dgm:prSet/>
      <dgm:spPr/>
      <dgm:t>
        <a:bodyPr/>
        <a:lstStyle/>
        <a:p>
          <a:endParaRPr lang="it-IT"/>
        </a:p>
      </dgm:t>
    </dgm:pt>
    <dgm:pt modelId="{ECCC8092-3410-B34C-911D-4F69DDA81E99}">
      <dgm:prSet phldrT="[Testo]" custT="1"/>
      <dgm:spPr/>
      <dgm:t>
        <a:bodyPr/>
        <a:lstStyle/>
        <a:p>
          <a:r>
            <a:rPr lang="it-IT" sz="1900" dirty="0" smtClean="0"/>
            <a:t>IRIS</a:t>
          </a:r>
        </a:p>
        <a:p>
          <a:r>
            <a:rPr lang="it-IT" sz="1400" dirty="0" smtClean="0"/>
            <a:t>Cooperativa Sociale a </a:t>
          </a:r>
          <a:r>
            <a:rPr lang="it-IT" sz="1400" dirty="0" err="1" smtClean="0"/>
            <a:t>r.l</a:t>
          </a:r>
          <a:r>
            <a:rPr lang="it-IT" sz="1400" dirty="0" smtClean="0"/>
            <a:t>.</a:t>
          </a:r>
          <a:endParaRPr lang="it-IT" sz="1400" dirty="0"/>
        </a:p>
      </dgm:t>
    </dgm:pt>
    <dgm:pt modelId="{50D4FE23-1506-874F-B6DE-C36FEB941377}" type="parTrans" cxnId="{91A3C6A9-2610-FB43-A496-FD1AD451FE91}">
      <dgm:prSet/>
      <dgm:spPr/>
      <dgm:t>
        <a:bodyPr/>
        <a:lstStyle/>
        <a:p>
          <a:endParaRPr lang="it-IT"/>
        </a:p>
      </dgm:t>
    </dgm:pt>
    <dgm:pt modelId="{98057098-F768-A449-959E-73EB9646C4B3}" type="sibTrans" cxnId="{91A3C6A9-2610-FB43-A496-FD1AD451FE91}">
      <dgm:prSet/>
      <dgm:spPr/>
      <dgm:t>
        <a:bodyPr/>
        <a:lstStyle/>
        <a:p>
          <a:endParaRPr lang="it-IT"/>
        </a:p>
      </dgm:t>
    </dgm:pt>
    <dgm:pt modelId="{1871ED69-0C6E-C44F-9E56-CEE5F8243FCE}">
      <dgm:prSet phldrT="[Testo]"/>
      <dgm:spPr/>
      <dgm:t>
        <a:bodyPr/>
        <a:lstStyle/>
        <a:p>
          <a:r>
            <a:rPr lang="it-IT" dirty="0" smtClean="0"/>
            <a:t>Soggetto Capofila</a:t>
          </a:r>
          <a:endParaRPr lang="it-IT" dirty="0"/>
        </a:p>
      </dgm:t>
    </dgm:pt>
    <dgm:pt modelId="{6F094A9B-7E60-3A4E-B216-F6DE9F7E2CC9}" type="parTrans" cxnId="{2DCE1709-6C14-7F46-82F2-FE82F1D959C8}">
      <dgm:prSet/>
      <dgm:spPr/>
      <dgm:t>
        <a:bodyPr/>
        <a:lstStyle/>
        <a:p>
          <a:endParaRPr lang="it-IT"/>
        </a:p>
      </dgm:t>
    </dgm:pt>
    <dgm:pt modelId="{181D900E-CB03-5B4B-8E69-E54C5A911B99}" type="sibTrans" cxnId="{2DCE1709-6C14-7F46-82F2-FE82F1D959C8}">
      <dgm:prSet/>
      <dgm:spPr/>
      <dgm:t>
        <a:bodyPr/>
        <a:lstStyle/>
        <a:p>
          <a:endParaRPr lang="it-IT"/>
        </a:p>
      </dgm:t>
    </dgm:pt>
    <dgm:pt modelId="{EC2E994B-ED6A-6B46-A6E3-D61758A358BA}">
      <dgm:prSet phldrT="[Testo]"/>
      <dgm:spPr/>
      <dgm:t>
        <a:bodyPr/>
        <a:lstStyle/>
        <a:p>
          <a:r>
            <a:rPr lang="it-IT" dirty="0" smtClean="0"/>
            <a:t>Partner</a:t>
          </a:r>
          <a:endParaRPr lang="it-IT" dirty="0"/>
        </a:p>
      </dgm:t>
    </dgm:pt>
    <dgm:pt modelId="{3AE23721-407F-D849-A62D-72267070DA84}" type="parTrans" cxnId="{DB7F1A33-39B8-F64A-848D-E63E79D106F7}">
      <dgm:prSet/>
      <dgm:spPr/>
      <dgm:t>
        <a:bodyPr/>
        <a:lstStyle/>
        <a:p>
          <a:endParaRPr lang="it-IT"/>
        </a:p>
      </dgm:t>
    </dgm:pt>
    <dgm:pt modelId="{7CD56AAB-6AE2-E04F-90B7-A039E3D44C38}" type="sibTrans" cxnId="{DB7F1A33-39B8-F64A-848D-E63E79D106F7}">
      <dgm:prSet/>
      <dgm:spPr/>
      <dgm:t>
        <a:bodyPr/>
        <a:lstStyle/>
        <a:p>
          <a:endParaRPr lang="it-IT"/>
        </a:p>
      </dgm:t>
    </dgm:pt>
    <dgm:pt modelId="{A7FFD3E3-16E7-304C-B11A-F89C5CB51324}" type="pres">
      <dgm:prSet presAssocID="{8FA7DE51-9665-A94F-B559-642F6045D3DF}" presName="mainComposite" presStyleCnt="0">
        <dgm:presLayoutVars>
          <dgm:chPref val="1"/>
          <dgm:dir/>
          <dgm:animOne val="branch"/>
          <dgm:animLvl val="lvl"/>
          <dgm:resizeHandles val="exact"/>
        </dgm:presLayoutVars>
      </dgm:prSet>
      <dgm:spPr/>
      <dgm:t>
        <a:bodyPr/>
        <a:lstStyle/>
        <a:p>
          <a:endParaRPr lang="it-IT"/>
        </a:p>
      </dgm:t>
    </dgm:pt>
    <dgm:pt modelId="{BFBCDF0F-F05B-AD4D-92CA-87BAE0D7C6AE}" type="pres">
      <dgm:prSet presAssocID="{8FA7DE51-9665-A94F-B559-642F6045D3DF}" presName="hierFlow" presStyleCnt="0"/>
      <dgm:spPr/>
    </dgm:pt>
    <dgm:pt modelId="{7A1578FA-4361-3E46-97BF-F4D565070914}" type="pres">
      <dgm:prSet presAssocID="{8FA7DE51-9665-A94F-B559-642F6045D3DF}" presName="firstBuf" presStyleCnt="0"/>
      <dgm:spPr/>
    </dgm:pt>
    <dgm:pt modelId="{5EB1EB45-C769-4544-841A-7FD7A5044C3A}" type="pres">
      <dgm:prSet presAssocID="{8FA7DE51-9665-A94F-B559-642F6045D3DF}" presName="hierChild1" presStyleCnt="0">
        <dgm:presLayoutVars>
          <dgm:chPref val="1"/>
          <dgm:animOne val="branch"/>
          <dgm:animLvl val="lvl"/>
        </dgm:presLayoutVars>
      </dgm:prSet>
      <dgm:spPr/>
    </dgm:pt>
    <dgm:pt modelId="{CD37F056-C7DE-D945-ADBC-D19F5893764A}" type="pres">
      <dgm:prSet presAssocID="{4EBC069A-A561-0A4F-BA33-C47387633846}" presName="Name14" presStyleCnt="0"/>
      <dgm:spPr/>
    </dgm:pt>
    <dgm:pt modelId="{50EF3A5E-3A7E-304C-AA66-DA9D0A137E16}" type="pres">
      <dgm:prSet presAssocID="{4EBC069A-A561-0A4F-BA33-C47387633846}" presName="level1Shape" presStyleLbl="node0" presStyleIdx="0" presStyleCnt="1" custScaleX="139239" custLinFactNeighborY="-9258">
        <dgm:presLayoutVars>
          <dgm:chPref val="3"/>
        </dgm:presLayoutVars>
      </dgm:prSet>
      <dgm:spPr/>
      <dgm:t>
        <a:bodyPr/>
        <a:lstStyle/>
        <a:p>
          <a:endParaRPr lang="it-IT"/>
        </a:p>
      </dgm:t>
    </dgm:pt>
    <dgm:pt modelId="{5BB9A7F3-2054-484C-A1A9-CB7DDA1F9BD6}" type="pres">
      <dgm:prSet presAssocID="{4EBC069A-A561-0A4F-BA33-C47387633846}" presName="hierChild2" presStyleCnt="0"/>
      <dgm:spPr/>
    </dgm:pt>
    <dgm:pt modelId="{BFF25048-6B39-C946-B03C-77401127859F}" type="pres">
      <dgm:prSet presAssocID="{5F98F0B9-6EF6-E440-844B-8A9070321D7F}" presName="Name19" presStyleLbl="parChTrans1D2" presStyleIdx="0" presStyleCnt="2"/>
      <dgm:spPr/>
      <dgm:t>
        <a:bodyPr/>
        <a:lstStyle/>
        <a:p>
          <a:endParaRPr lang="it-IT"/>
        </a:p>
      </dgm:t>
    </dgm:pt>
    <dgm:pt modelId="{418D36E5-2789-F940-B5C7-B358A4CD1998}" type="pres">
      <dgm:prSet presAssocID="{3670D7CD-F9F7-D940-AB4F-E9E5A96EAF44}" presName="Name21" presStyleCnt="0"/>
      <dgm:spPr/>
    </dgm:pt>
    <dgm:pt modelId="{6D79ED8A-639B-B248-90D1-4854FBA62DFE}" type="pres">
      <dgm:prSet presAssocID="{3670D7CD-F9F7-D940-AB4F-E9E5A96EAF44}" presName="level2Shape" presStyleLbl="node2" presStyleIdx="0" presStyleCnt="2"/>
      <dgm:spPr/>
      <dgm:t>
        <a:bodyPr/>
        <a:lstStyle/>
        <a:p>
          <a:endParaRPr lang="it-IT"/>
        </a:p>
      </dgm:t>
    </dgm:pt>
    <dgm:pt modelId="{713A3615-F85B-844E-8B8D-E31868066765}" type="pres">
      <dgm:prSet presAssocID="{3670D7CD-F9F7-D940-AB4F-E9E5A96EAF44}" presName="hierChild3" presStyleCnt="0"/>
      <dgm:spPr/>
    </dgm:pt>
    <dgm:pt modelId="{47C4783A-F2EA-1441-809B-FCF6EFFE3D9D}" type="pres">
      <dgm:prSet presAssocID="{50D4FE23-1506-874F-B6DE-C36FEB941377}" presName="Name19" presStyleLbl="parChTrans1D2" presStyleIdx="1" presStyleCnt="2"/>
      <dgm:spPr/>
      <dgm:t>
        <a:bodyPr/>
        <a:lstStyle/>
        <a:p>
          <a:endParaRPr lang="it-IT"/>
        </a:p>
      </dgm:t>
    </dgm:pt>
    <dgm:pt modelId="{F54E0A32-58C4-784E-9E94-94AA25D591DF}" type="pres">
      <dgm:prSet presAssocID="{ECCC8092-3410-B34C-911D-4F69DDA81E99}" presName="Name21" presStyleCnt="0"/>
      <dgm:spPr/>
    </dgm:pt>
    <dgm:pt modelId="{BE8EC35B-434B-1B41-819D-773AB9A878BD}" type="pres">
      <dgm:prSet presAssocID="{ECCC8092-3410-B34C-911D-4F69DDA81E99}" presName="level2Shape" presStyleLbl="node2" presStyleIdx="1" presStyleCnt="2"/>
      <dgm:spPr/>
      <dgm:t>
        <a:bodyPr/>
        <a:lstStyle/>
        <a:p>
          <a:endParaRPr lang="it-IT"/>
        </a:p>
      </dgm:t>
    </dgm:pt>
    <dgm:pt modelId="{82A1108C-4348-C14B-B403-18AF4F801EA3}" type="pres">
      <dgm:prSet presAssocID="{ECCC8092-3410-B34C-911D-4F69DDA81E99}" presName="hierChild3" presStyleCnt="0"/>
      <dgm:spPr/>
    </dgm:pt>
    <dgm:pt modelId="{15C28E9A-2511-DD4B-B579-4DD573FA26F5}" type="pres">
      <dgm:prSet presAssocID="{8FA7DE51-9665-A94F-B559-642F6045D3DF}" presName="bgShapesFlow" presStyleCnt="0"/>
      <dgm:spPr/>
    </dgm:pt>
    <dgm:pt modelId="{B4D8563A-EFA6-BD48-94AA-4511B3CD3C19}" type="pres">
      <dgm:prSet presAssocID="{1871ED69-0C6E-C44F-9E56-CEE5F8243FCE}" presName="rectComp" presStyleCnt="0"/>
      <dgm:spPr/>
    </dgm:pt>
    <dgm:pt modelId="{66A0BB36-63FE-AE42-8377-98732FDC624F}" type="pres">
      <dgm:prSet presAssocID="{1871ED69-0C6E-C44F-9E56-CEE5F8243FCE}" presName="bgRect" presStyleLbl="bgShp" presStyleIdx="0" presStyleCnt="2" custScaleX="126964" custLinFactNeighborX="-1486" custLinFactNeighborY="-40817"/>
      <dgm:spPr/>
      <dgm:t>
        <a:bodyPr/>
        <a:lstStyle/>
        <a:p>
          <a:endParaRPr lang="it-IT"/>
        </a:p>
      </dgm:t>
    </dgm:pt>
    <dgm:pt modelId="{8D69BB11-CB58-344F-9049-ECC6456E1BE5}" type="pres">
      <dgm:prSet presAssocID="{1871ED69-0C6E-C44F-9E56-CEE5F8243FCE}" presName="bgRectTx" presStyleLbl="bgShp" presStyleIdx="0" presStyleCnt="2">
        <dgm:presLayoutVars>
          <dgm:bulletEnabled val="1"/>
        </dgm:presLayoutVars>
      </dgm:prSet>
      <dgm:spPr/>
      <dgm:t>
        <a:bodyPr/>
        <a:lstStyle/>
        <a:p>
          <a:endParaRPr lang="it-IT"/>
        </a:p>
      </dgm:t>
    </dgm:pt>
    <dgm:pt modelId="{C1A0502C-62D2-1C44-83D9-2B3F665134E7}" type="pres">
      <dgm:prSet presAssocID="{1871ED69-0C6E-C44F-9E56-CEE5F8243FCE}" presName="spComp" presStyleCnt="0"/>
      <dgm:spPr/>
    </dgm:pt>
    <dgm:pt modelId="{EC9EBA4E-06AA-A245-929B-FAAE4B492031}" type="pres">
      <dgm:prSet presAssocID="{1871ED69-0C6E-C44F-9E56-CEE5F8243FCE}" presName="vSp" presStyleCnt="0"/>
      <dgm:spPr/>
    </dgm:pt>
    <dgm:pt modelId="{0C710411-8E27-974A-8353-DE18DBA36CFF}" type="pres">
      <dgm:prSet presAssocID="{EC2E994B-ED6A-6B46-A6E3-D61758A358BA}" presName="rectComp" presStyleCnt="0"/>
      <dgm:spPr/>
    </dgm:pt>
    <dgm:pt modelId="{FD750008-C9A6-9749-8F43-33BFEB7B5FFB}" type="pres">
      <dgm:prSet presAssocID="{EC2E994B-ED6A-6B46-A6E3-D61758A358BA}" presName="bgRect" presStyleLbl="bgShp" presStyleIdx="1" presStyleCnt="2" custScaleX="121123"/>
      <dgm:spPr/>
      <dgm:t>
        <a:bodyPr/>
        <a:lstStyle/>
        <a:p>
          <a:endParaRPr lang="it-IT"/>
        </a:p>
      </dgm:t>
    </dgm:pt>
    <dgm:pt modelId="{BA1658CF-71F0-2648-B7EE-EDBF8B0002A7}" type="pres">
      <dgm:prSet presAssocID="{EC2E994B-ED6A-6B46-A6E3-D61758A358BA}" presName="bgRectTx" presStyleLbl="bgShp" presStyleIdx="1" presStyleCnt="2">
        <dgm:presLayoutVars>
          <dgm:bulletEnabled val="1"/>
        </dgm:presLayoutVars>
      </dgm:prSet>
      <dgm:spPr/>
      <dgm:t>
        <a:bodyPr/>
        <a:lstStyle/>
        <a:p>
          <a:endParaRPr lang="it-IT"/>
        </a:p>
      </dgm:t>
    </dgm:pt>
  </dgm:ptLst>
  <dgm:cxnLst>
    <dgm:cxn modelId="{C013655B-8756-AF45-AACB-FE9AD619C93B}" srcId="{8FA7DE51-9665-A94F-B559-642F6045D3DF}" destId="{4EBC069A-A561-0A4F-BA33-C47387633846}" srcOrd="0" destOrd="0" parTransId="{A4D9EA21-0200-7B48-AA2F-C3854024E782}" sibTransId="{4DAC2EA0-2C48-C44E-A700-6AE839CE4DDB}"/>
    <dgm:cxn modelId="{3EE6400E-8AFF-45A1-8EFB-8EB183D4DA14}" type="presOf" srcId="{1871ED69-0C6E-C44F-9E56-CEE5F8243FCE}" destId="{8D69BB11-CB58-344F-9049-ECC6456E1BE5}" srcOrd="1" destOrd="0" presId="urn:microsoft.com/office/officeart/2005/8/layout/hierarchy6"/>
    <dgm:cxn modelId="{25DD5F68-6EDB-8042-967B-74BFDAC69420}" srcId="{4EBC069A-A561-0A4F-BA33-C47387633846}" destId="{3670D7CD-F9F7-D940-AB4F-E9E5A96EAF44}" srcOrd="0" destOrd="0" parTransId="{5F98F0B9-6EF6-E440-844B-8A9070321D7F}" sibTransId="{CBEB153B-F60C-5447-835D-CB02C5B824F2}"/>
    <dgm:cxn modelId="{B772D70F-37AB-4465-B659-BF44FDAFB9B1}" type="presOf" srcId="{1871ED69-0C6E-C44F-9E56-CEE5F8243FCE}" destId="{66A0BB36-63FE-AE42-8377-98732FDC624F}" srcOrd="0" destOrd="0" presId="urn:microsoft.com/office/officeart/2005/8/layout/hierarchy6"/>
    <dgm:cxn modelId="{EAA39D56-5D89-42C2-8C3B-A5EBFDA4A382}" type="presOf" srcId="{50D4FE23-1506-874F-B6DE-C36FEB941377}" destId="{47C4783A-F2EA-1441-809B-FCF6EFFE3D9D}" srcOrd="0" destOrd="0" presId="urn:microsoft.com/office/officeart/2005/8/layout/hierarchy6"/>
    <dgm:cxn modelId="{19B6CD6E-6895-4AD3-AC3B-79E44D3A071A}" type="presOf" srcId="{4EBC069A-A561-0A4F-BA33-C47387633846}" destId="{50EF3A5E-3A7E-304C-AA66-DA9D0A137E16}" srcOrd="0" destOrd="0" presId="urn:microsoft.com/office/officeart/2005/8/layout/hierarchy6"/>
    <dgm:cxn modelId="{4F2E7389-5ECF-4347-8C5D-0DC0C5749194}" type="presOf" srcId="{5F98F0B9-6EF6-E440-844B-8A9070321D7F}" destId="{BFF25048-6B39-C946-B03C-77401127859F}" srcOrd="0" destOrd="0" presId="urn:microsoft.com/office/officeart/2005/8/layout/hierarchy6"/>
    <dgm:cxn modelId="{D69153FA-3388-40DE-B0D7-312E6E4C4607}" type="presOf" srcId="{EC2E994B-ED6A-6B46-A6E3-D61758A358BA}" destId="{FD750008-C9A6-9749-8F43-33BFEB7B5FFB}" srcOrd="0" destOrd="0" presId="urn:microsoft.com/office/officeart/2005/8/layout/hierarchy6"/>
    <dgm:cxn modelId="{7D6825FA-BCAE-4B6C-A2D0-DC78F0953264}" type="presOf" srcId="{ECCC8092-3410-B34C-911D-4F69DDA81E99}" destId="{BE8EC35B-434B-1B41-819D-773AB9A878BD}" srcOrd="0" destOrd="0" presId="urn:microsoft.com/office/officeart/2005/8/layout/hierarchy6"/>
    <dgm:cxn modelId="{91A3C6A9-2610-FB43-A496-FD1AD451FE91}" srcId="{4EBC069A-A561-0A4F-BA33-C47387633846}" destId="{ECCC8092-3410-B34C-911D-4F69DDA81E99}" srcOrd="1" destOrd="0" parTransId="{50D4FE23-1506-874F-B6DE-C36FEB941377}" sibTransId="{98057098-F768-A449-959E-73EB9646C4B3}"/>
    <dgm:cxn modelId="{865EC085-8C18-4E07-94D7-57681C8E66A4}" type="presOf" srcId="{3670D7CD-F9F7-D940-AB4F-E9E5A96EAF44}" destId="{6D79ED8A-639B-B248-90D1-4854FBA62DFE}" srcOrd="0" destOrd="0" presId="urn:microsoft.com/office/officeart/2005/8/layout/hierarchy6"/>
    <dgm:cxn modelId="{11B7058E-FBE5-4C07-8959-14D640810FC7}" type="presOf" srcId="{8FA7DE51-9665-A94F-B559-642F6045D3DF}" destId="{A7FFD3E3-16E7-304C-B11A-F89C5CB51324}" srcOrd="0" destOrd="0" presId="urn:microsoft.com/office/officeart/2005/8/layout/hierarchy6"/>
    <dgm:cxn modelId="{DB7F1A33-39B8-F64A-848D-E63E79D106F7}" srcId="{8FA7DE51-9665-A94F-B559-642F6045D3DF}" destId="{EC2E994B-ED6A-6B46-A6E3-D61758A358BA}" srcOrd="2" destOrd="0" parTransId="{3AE23721-407F-D849-A62D-72267070DA84}" sibTransId="{7CD56AAB-6AE2-E04F-90B7-A039E3D44C38}"/>
    <dgm:cxn modelId="{2DCE1709-6C14-7F46-82F2-FE82F1D959C8}" srcId="{8FA7DE51-9665-A94F-B559-642F6045D3DF}" destId="{1871ED69-0C6E-C44F-9E56-CEE5F8243FCE}" srcOrd="1" destOrd="0" parTransId="{6F094A9B-7E60-3A4E-B216-F6DE9F7E2CC9}" sibTransId="{181D900E-CB03-5B4B-8E69-E54C5A911B99}"/>
    <dgm:cxn modelId="{F71BFDCB-25FB-4EE8-B5B7-B33E6F702C9E}" type="presOf" srcId="{EC2E994B-ED6A-6B46-A6E3-D61758A358BA}" destId="{BA1658CF-71F0-2648-B7EE-EDBF8B0002A7}" srcOrd="1" destOrd="0" presId="urn:microsoft.com/office/officeart/2005/8/layout/hierarchy6"/>
    <dgm:cxn modelId="{06306F7B-4D74-4F96-9F79-2F787DBB7682}" type="presParOf" srcId="{A7FFD3E3-16E7-304C-B11A-F89C5CB51324}" destId="{BFBCDF0F-F05B-AD4D-92CA-87BAE0D7C6AE}" srcOrd="0" destOrd="0" presId="urn:microsoft.com/office/officeart/2005/8/layout/hierarchy6"/>
    <dgm:cxn modelId="{F66364E6-1155-4C36-AA69-D9506D272C0E}" type="presParOf" srcId="{BFBCDF0F-F05B-AD4D-92CA-87BAE0D7C6AE}" destId="{7A1578FA-4361-3E46-97BF-F4D565070914}" srcOrd="0" destOrd="0" presId="urn:microsoft.com/office/officeart/2005/8/layout/hierarchy6"/>
    <dgm:cxn modelId="{3A4AAC04-63CB-4FCF-9A15-2B6806D19CD3}" type="presParOf" srcId="{BFBCDF0F-F05B-AD4D-92CA-87BAE0D7C6AE}" destId="{5EB1EB45-C769-4544-841A-7FD7A5044C3A}" srcOrd="1" destOrd="0" presId="urn:microsoft.com/office/officeart/2005/8/layout/hierarchy6"/>
    <dgm:cxn modelId="{65391557-D5AE-47D0-AE58-B051A21698FD}" type="presParOf" srcId="{5EB1EB45-C769-4544-841A-7FD7A5044C3A}" destId="{CD37F056-C7DE-D945-ADBC-D19F5893764A}" srcOrd="0" destOrd="0" presId="urn:microsoft.com/office/officeart/2005/8/layout/hierarchy6"/>
    <dgm:cxn modelId="{E3E3C2D8-4658-489C-AA4A-74557F77A41D}" type="presParOf" srcId="{CD37F056-C7DE-D945-ADBC-D19F5893764A}" destId="{50EF3A5E-3A7E-304C-AA66-DA9D0A137E16}" srcOrd="0" destOrd="0" presId="urn:microsoft.com/office/officeart/2005/8/layout/hierarchy6"/>
    <dgm:cxn modelId="{C7F5FC47-C72D-49A4-90AB-B78B316F075F}" type="presParOf" srcId="{CD37F056-C7DE-D945-ADBC-D19F5893764A}" destId="{5BB9A7F3-2054-484C-A1A9-CB7DDA1F9BD6}" srcOrd="1" destOrd="0" presId="urn:microsoft.com/office/officeart/2005/8/layout/hierarchy6"/>
    <dgm:cxn modelId="{59519661-569D-4B5B-9B9F-3EB32D1D83A6}" type="presParOf" srcId="{5BB9A7F3-2054-484C-A1A9-CB7DDA1F9BD6}" destId="{BFF25048-6B39-C946-B03C-77401127859F}" srcOrd="0" destOrd="0" presId="urn:microsoft.com/office/officeart/2005/8/layout/hierarchy6"/>
    <dgm:cxn modelId="{0AE4555A-8499-4DCA-9ECD-41C36156A555}" type="presParOf" srcId="{5BB9A7F3-2054-484C-A1A9-CB7DDA1F9BD6}" destId="{418D36E5-2789-F940-B5C7-B358A4CD1998}" srcOrd="1" destOrd="0" presId="urn:microsoft.com/office/officeart/2005/8/layout/hierarchy6"/>
    <dgm:cxn modelId="{FFB7EE40-6CA0-4543-AF98-77D4A12D7307}" type="presParOf" srcId="{418D36E5-2789-F940-B5C7-B358A4CD1998}" destId="{6D79ED8A-639B-B248-90D1-4854FBA62DFE}" srcOrd="0" destOrd="0" presId="urn:microsoft.com/office/officeart/2005/8/layout/hierarchy6"/>
    <dgm:cxn modelId="{88A9994C-33C2-42F0-8FA4-C6262FC255CD}" type="presParOf" srcId="{418D36E5-2789-F940-B5C7-B358A4CD1998}" destId="{713A3615-F85B-844E-8B8D-E31868066765}" srcOrd="1" destOrd="0" presId="urn:microsoft.com/office/officeart/2005/8/layout/hierarchy6"/>
    <dgm:cxn modelId="{2FF4AE3E-E5C1-4B91-96D0-C81F2BF8D141}" type="presParOf" srcId="{5BB9A7F3-2054-484C-A1A9-CB7DDA1F9BD6}" destId="{47C4783A-F2EA-1441-809B-FCF6EFFE3D9D}" srcOrd="2" destOrd="0" presId="urn:microsoft.com/office/officeart/2005/8/layout/hierarchy6"/>
    <dgm:cxn modelId="{69234A34-792F-48FB-BD47-08592591BE0A}" type="presParOf" srcId="{5BB9A7F3-2054-484C-A1A9-CB7DDA1F9BD6}" destId="{F54E0A32-58C4-784E-9E94-94AA25D591DF}" srcOrd="3" destOrd="0" presId="urn:microsoft.com/office/officeart/2005/8/layout/hierarchy6"/>
    <dgm:cxn modelId="{B88ED39A-9389-4C05-9040-0C08AA490AC5}" type="presParOf" srcId="{F54E0A32-58C4-784E-9E94-94AA25D591DF}" destId="{BE8EC35B-434B-1B41-819D-773AB9A878BD}" srcOrd="0" destOrd="0" presId="urn:microsoft.com/office/officeart/2005/8/layout/hierarchy6"/>
    <dgm:cxn modelId="{5B18835D-51BB-4DA2-B2CC-44FDB06278E3}" type="presParOf" srcId="{F54E0A32-58C4-784E-9E94-94AA25D591DF}" destId="{82A1108C-4348-C14B-B403-18AF4F801EA3}" srcOrd="1" destOrd="0" presId="urn:microsoft.com/office/officeart/2005/8/layout/hierarchy6"/>
    <dgm:cxn modelId="{3E5D3758-AC0A-4E61-97AB-64978D2E9DE3}" type="presParOf" srcId="{A7FFD3E3-16E7-304C-B11A-F89C5CB51324}" destId="{15C28E9A-2511-DD4B-B579-4DD573FA26F5}" srcOrd="1" destOrd="0" presId="urn:microsoft.com/office/officeart/2005/8/layout/hierarchy6"/>
    <dgm:cxn modelId="{CA4F17A7-0C40-4A49-B8E6-6C4C5A852EDC}" type="presParOf" srcId="{15C28E9A-2511-DD4B-B579-4DD573FA26F5}" destId="{B4D8563A-EFA6-BD48-94AA-4511B3CD3C19}" srcOrd="0" destOrd="0" presId="urn:microsoft.com/office/officeart/2005/8/layout/hierarchy6"/>
    <dgm:cxn modelId="{0CDF3505-3AFB-43F7-9DED-D9609451F6CC}" type="presParOf" srcId="{B4D8563A-EFA6-BD48-94AA-4511B3CD3C19}" destId="{66A0BB36-63FE-AE42-8377-98732FDC624F}" srcOrd="0" destOrd="0" presId="urn:microsoft.com/office/officeart/2005/8/layout/hierarchy6"/>
    <dgm:cxn modelId="{D2AB35AE-99D2-4977-A104-0E2B06DFB7BB}" type="presParOf" srcId="{B4D8563A-EFA6-BD48-94AA-4511B3CD3C19}" destId="{8D69BB11-CB58-344F-9049-ECC6456E1BE5}" srcOrd="1" destOrd="0" presId="urn:microsoft.com/office/officeart/2005/8/layout/hierarchy6"/>
    <dgm:cxn modelId="{79CA26B2-8B54-4869-8313-1CB63E67ACB6}" type="presParOf" srcId="{15C28E9A-2511-DD4B-B579-4DD573FA26F5}" destId="{C1A0502C-62D2-1C44-83D9-2B3F665134E7}" srcOrd="1" destOrd="0" presId="urn:microsoft.com/office/officeart/2005/8/layout/hierarchy6"/>
    <dgm:cxn modelId="{6BAFADB4-EBD8-4F23-B1EE-A1D0464AC48D}" type="presParOf" srcId="{C1A0502C-62D2-1C44-83D9-2B3F665134E7}" destId="{EC9EBA4E-06AA-A245-929B-FAAE4B492031}" srcOrd="0" destOrd="0" presId="urn:microsoft.com/office/officeart/2005/8/layout/hierarchy6"/>
    <dgm:cxn modelId="{7313C348-DB43-4E5C-85BC-63C5B8B42F78}" type="presParOf" srcId="{15C28E9A-2511-DD4B-B579-4DD573FA26F5}" destId="{0C710411-8E27-974A-8353-DE18DBA36CFF}" srcOrd="2" destOrd="0" presId="urn:microsoft.com/office/officeart/2005/8/layout/hierarchy6"/>
    <dgm:cxn modelId="{EAFB3194-1F2C-4EDA-91D9-078B2F78A80B}" type="presParOf" srcId="{0C710411-8E27-974A-8353-DE18DBA36CFF}" destId="{FD750008-C9A6-9749-8F43-33BFEB7B5FFB}" srcOrd="0" destOrd="0" presId="urn:microsoft.com/office/officeart/2005/8/layout/hierarchy6"/>
    <dgm:cxn modelId="{95AC81C7-5A49-4F6F-8F4A-0C6A0138E1D8}" type="presParOf" srcId="{0C710411-8E27-974A-8353-DE18DBA36CFF}" destId="{BA1658CF-71F0-2648-B7EE-EDBF8B0002A7}" srcOrd="1" destOrd="0" presId="urn:microsoft.com/office/officeart/2005/8/layout/hierarchy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D750008-C9A6-9749-8F43-33BFEB7B5FFB}">
      <dsp:nvSpPr>
        <dsp:cNvPr id="0" name=""/>
        <dsp:cNvSpPr/>
      </dsp:nvSpPr>
      <dsp:spPr>
        <a:xfrm>
          <a:off x="81276" y="1647104"/>
          <a:ext cx="6746246" cy="1315645"/>
        </a:xfrm>
        <a:prstGeom prst="roundRect">
          <a:avLst>
            <a:gd name="adj" fmla="val 10000"/>
          </a:avLst>
        </a:prstGeom>
        <a:solidFill>
          <a:schemeClr val="accent1">
            <a:tint val="40000"/>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1">
          <a:scrgbClr r="0" g="0" b="0"/>
        </a:fillRef>
        <a:effectRef idx="2">
          <a:scrgbClr r="0" g="0" b="0"/>
        </a:effectRef>
        <a:fontRef idx="minor"/>
      </dsp:style>
      <dsp:txBody>
        <a:bodyPr spcFirstLastPara="0" vert="horz" wrap="square" lIns="206248" tIns="206248" rIns="206248" bIns="206248" numCol="1" spcCol="1270" anchor="ctr" anchorCtr="0">
          <a:noAutofit/>
        </a:bodyPr>
        <a:lstStyle/>
        <a:p>
          <a:pPr lvl="0" algn="ctr" defTabSz="1289050">
            <a:lnSpc>
              <a:spcPct val="90000"/>
            </a:lnSpc>
            <a:spcBef>
              <a:spcPct val="0"/>
            </a:spcBef>
            <a:spcAft>
              <a:spcPct val="35000"/>
            </a:spcAft>
          </a:pPr>
          <a:r>
            <a:rPr lang="it-IT" sz="2900" kern="1200" dirty="0" smtClean="0"/>
            <a:t>Partner</a:t>
          </a:r>
          <a:endParaRPr lang="it-IT" sz="2900" kern="1200" dirty="0"/>
        </a:p>
      </dsp:txBody>
      <dsp:txXfrm>
        <a:off x="81276" y="1647104"/>
        <a:ext cx="2023874" cy="1315645"/>
      </dsp:txXfrm>
    </dsp:sp>
    <dsp:sp modelId="{66A0BB36-63FE-AE42-8377-98732FDC624F}">
      <dsp:nvSpPr>
        <dsp:cNvPr id="0" name=""/>
        <dsp:cNvSpPr/>
      </dsp:nvSpPr>
      <dsp:spPr>
        <a:xfrm>
          <a:off x="-81387" y="0"/>
          <a:ext cx="7071575" cy="1315645"/>
        </a:xfrm>
        <a:prstGeom prst="roundRect">
          <a:avLst>
            <a:gd name="adj" fmla="val 10000"/>
          </a:avLst>
        </a:prstGeom>
        <a:solidFill>
          <a:schemeClr val="accent1">
            <a:tint val="40000"/>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1">
          <a:scrgbClr r="0" g="0" b="0"/>
        </a:fillRef>
        <a:effectRef idx="2">
          <a:scrgbClr r="0" g="0" b="0"/>
        </a:effectRef>
        <a:fontRef idx="minor"/>
      </dsp:style>
      <dsp:txBody>
        <a:bodyPr spcFirstLastPara="0" vert="horz" wrap="square" lIns="206248" tIns="206248" rIns="206248" bIns="206248" numCol="1" spcCol="1270" anchor="ctr" anchorCtr="0">
          <a:noAutofit/>
        </a:bodyPr>
        <a:lstStyle/>
        <a:p>
          <a:pPr lvl="0" algn="ctr" defTabSz="1289050">
            <a:lnSpc>
              <a:spcPct val="90000"/>
            </a:lnSpc>
            <a:spcBef>
              <a:spcPct val="0"/>
            </a:spcBef>
            <a:spcAft>
              <a:spcPct val="35000"/>
            </a:spcAft>
          </a:pPr>
          <a:r>
            <a:rPr lang="it-IT" sz="2900" kern="1200" dirty="0" smtClean="0"/>
            <a:t>Soggetto Capofila</a:t>
          </a:r>
          <a:endParaRPr lang="it-IT" sz="2900" kern="1200" dirty="0"/>
        </a:p>
      </dsp:txBody>
      <dsp:txXfrm>
        <a:off x="-81387" y="0"/>
        <a:ext cx="2121472" cy="1315645"/>
      </dsp:txXfrm>
    </dsp:sp>
    <dsp:sp modelId="{50EF3A5E-3A7E-304C-AA66-DA9D0A137E16}">
      <dsp:nvSpPr>
        <dsp:cNvPr id="0" name=""/>
        <dsp:cNvSpPr/>
      </dsp:nvSpPr>
      <dsp:spPr>
        <a:xfrm>
          <a:off x="3088112" y="120113"/>
          <a:ext cx="2292103" cy="1097443"/>
        </a:xfrm>
        <a:prstGeom prst="roundRect">
          <a:avLst>
            <a:gd name="adj" fmla="val 10000"/>
          </a:avLst>
        </a:prstGeom>
        <a:solidFill>
          <a:schemeClr val="accent1">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it-IT" sz="2000" kern="1200" dirty="0" smtClean="0"/>
            <a:t>Provincia di Barletta Andria Trani</a:t>
          </a:r>
          <a:endParaRPr lang="it-IT" sz="2000" kern="1200" dirty="0"/>
        </a:p>
      </dsp:txBody>
      <dsp:txXfrm>
        <a:off x="3088112" y="120113"/>
        <a:ext cx="2292103" cy="1097443"/>
      </dsp:txXfrm>
    </dsp:sp>
    <dsp:sp modelId="{BFF25048-6B39-C946-B03C-77401127859F}">
      <dsp:nvSpPr>
        <dsp:cNvPr id="0" name=""/>
        <dsp:cNvSpPr/>
      </dsp:nvSpPr>
      <dsp:spPr>
        <a:xfrm>
          <a:off x="3164157" y="1217556"/>
          <a:ext cx="1070007" cy="540578"/>
        </a:xfrm>
        <a:custGeom>
          <a:avLst/>
          <a:gdLst/>
          <a:ahLst/>
          <a:cxnLst/>
          <a:rect l="0" t="0" r="0" b="0"/>
          <a:pathLst>
            <a:path>
              <a:moveTo>
                <a:pt x="1070007" y="0"/>
              </a:moveTo>
              <a:lnTo>
                <a:pt x="1070007" y="270289"/>
              </a:lnTo>
              <a:lnTo>
                <a:pt x="0" y="270289"/>
              </a:lnTo>
              <a:lnTo>
                <a:pt x="0" y="540578"/>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D79ED8A-639B-B248-90D1-4854FBA62DFE}">
      <dsp:nvSpPr>
        <dsp:cNvPr id="0" name=""/>
        <dsp:cNvSpPr/>
      </dsp:nvSpPr>
      <dsp:spPr>
        <a:xfrm>
          <a:off x="2341075" y="1758135"/>
          <a:ext cx="1646165" cy="1097443"/>
        </a:xfrm>
        <a:prstGeom prst="roundRect">
          <a:avLst>
            <a:gd name="adj" fmla="val 10000"/>
          </a:avLst>
        </a:prstGeom>
        <a:solidFill>
          <a:schemeClr val="accent1">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it-IT" sz="1900" kern="1200" dirty="0" smtClean="0"/>
            <a:t>Mondo Nuovo</a:t>
          </a:r>
        </a:p>
        <a:p>
          <a:pPr lvl="0" algn="ctr" defTabSz="844550">
            <a:lnSpc>
              <a:spcPct val="90000"/>
            </a:lnSpc>
            <a:spcBef>
              <a:spcPct val="0"/>
            </a:spcBef>
            <a:spcAft>
              <a:spcPct val="35000"/>
            </a:spcAft>
          </a:pPr>
          <a:r>
            <a:rPr lang="it-IT" sz="1400" kern="1200" dirty="0" smtClean="0"/>
            <a:t>Associazione di Promozione Sociale</a:t>
          </a:r>
          <a:endParaRPr lang="it-IT" sz="1400" kern="1200" dirty="0"/>
        </a:p>
      </dsp:txBody>
      <dsp:txXfrm>
        <a:off x="2341075" y="1758135"/>
        <a:ext cx="1646165" cy="1097443"/>
      </dsp:txXfrm>
    </dsp:sp>
    <dsp:sp modelId="{47C4783A-F2EA-1441-809B-FCF6EFFE3D9D}">
      <dsp:nvSpPr>
        <dsp:cNvPr id="0" name=""/>
        <dsp:cNvSpPr/>
      </dsp:nvSpPr>
      <dsp:spPr>
        <a:xfrm>
          <a:off x="4234164" y="1217556"/>
          <a:ext cx="1070007" cy="540578"/>
        </a:xfrm>
        <a:custGeom>
          <a:avLst/>
          <a:gdLst/>
          <a:ahLst/>
          <a:cxnLst/>
          <a:rect l="0" t="0" r="0" b="0"/>
          <a:pathLst>
            <a:path>
              <a:moveTo>
                <a:pt x="0" y="0"/>
              </a:moveTo>
              <a:lnTo>
                <a:pt x="0" y="270289"/>
              </a:lnTo>
              <a:lnTo>
                <a:pt x="1070007" y="270289"/>
              </a:lnTo>
              <a:lnTo>
                <a:pt x="1070007" y="540578"/>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E8EC35B-434B-1B41-819D-773AB9A878BD}">
      <dsp:nvSpPr>
        <dsp:cNvPr id="0" name=""/>
        <dsp:cNvSpPr/>
      </dsp:nvSpPr>
      <dsp:spPr>
        <a:xfrm>
          <a:off x="4481089" y="1758135"/>
          <a:ext cx="1646165" cy="1097443"/>
        </a:xfrm>
        <a:prstGeom prst="roundRect">
          <a:avLst>
            <a:gd name="adj" fmla="val 10000"/>
          </a:avLst>
        </a:prstGeom>
        <a:solidFill>
          <a:schemeClr val="accent1">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it-IT" sz="1900" kern="1200" dirty="0" smtClean="0"/>
            <a:t>IRIS</a:t>
          </a:r>
        </a:p>
        <a:p>
          <a:pPr lvl="0" algn="ctr" defTabSz="844550">
            <a:lnSpc>
              <a:spcPct val="90000"/>
            </a:lnSpc>
            <a:spcBef>
              <a:spcPct val="0"/>
            </a:spcBef>
            <a:spcAft>
              <a:spcPct val="35000"/>
            </a:spcAft>
          </a:pPr>
          <a:r>
            <a:rPr lang="it-IT" sz="1400" kern="1200" dirty="0" smtClean="0"/>
            <a:t>Cooperativa Sociale a </a:t>
          </a:r>
          <a:r>
            <a:rPr lang="it-IT" sz="1400" kern="1200" dirty="0" err="1" smtClean="0"/>
            <a:t>r.l</a:t>
          </a:r>
          <a:r>
            <a:rPr lang="it-IT" sz="1400" kern="1200" dirty="0" smtClean="0"/>
            <a:t>.</a:t>
          </a:r>
          <a:endParaRPr lang="it-IT" sz="1400" kern="1200" dirty="0"/>
        </a:p>
      </dsp:txBody>
      <dsp:txXfrm>
        <a:off x="4481089" y="1758135"/>
        <a:ext cx="1646165" cy="109744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4DC24F92-69F1-1940-88A0-940662C0E3CB}" type="datetimeFigureOut">
              <a:rPr lang="it-IT" smtClean="0"/>
              <a:pPr/>
              <a:t>15/11/2013</a:t>
            </a:fld>
            <a:endParaRPr lang="it-IT"/>
          </a:p>
        </p:txBody>
      </p:sp>
      <p:sp>
        <p:nvSpPr>
          <p:cNvPr id="4" name="Segnaposto immagine diapositiva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90F5F6F1-6DC9-BC46-9010-981FEDACCE5C}" type="slidenum">
              <a:rPr lang="it-IT" smtClean="0"/>
              <a:pPr/>
              <a:t>‹N›</a:t>
            </a:fld>
            <a:endParaRPr lang="it-IT"/>
          </a:p>
        </p:txBody>
      </p:sp>
    </p:spTree>
    <p:extLst>
      <p:ext uri="{BB962C8B-B14F-4D97-AF65-F5344CB8AC3E}">
        <p14:creationId xmlns="" xmlns:p14="http://schemas.microsoft.com/office/powerpoint/2010/main" val="192315210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it-IT" smtClean="0"/>
              <a:t>Fare clic per modificare stile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04AF466F-BDA4-4F18-9C7B-FF0A9A1B0E80}" type="datetime1">
              <a:rPr lang="en-US" smtClean="0"/>
              <a:pPr/>
              <a:t>11/15/2013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stile</a:t>
            </a:r>
            <a:endParaRPr lang="en-US"/>
          </a:p>
        </p:txBody>
      </p:sp>
      <p:sp>
        <p:nvSpPr>
          <p:cNvPr id="3" name="Content Placeholder 2"/>
          <p:cNvSpPr>
            <a:spLocks noGrp="1"/>
          </p:cNvSpPr>
          <p:nvPr>
            <p:ph idx="1"/>
          </p:nvPr>
        </p:nvSpPr>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p>
            <a:fld id="{1CEF607B-A47E-422C-9BEF-122CCDB7C526}" type="datetime1">
              <a:rPr lang="en-US" smtClean="0"/>
              <a:pPr/>
              <a:t>11/15/2013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it-IT" smtClean="0"/>
              <a:t>Fare clic per modificare stile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gli stili del testo dello schema</a:t>
            </a:r>
          </a:p>
        </p:txBody>
      </p:sp>
      <p:sp>
        <p:nvSpPr>
          <p:cNvPr id="4" name="Date Placeholder 3"/>
          <p:cNvSpPr>
            <a:spLocks noGrp="1"/>
          </p:cNvSpPr>
          <p:nvPr>
            <p:ph type="dt" sz="half" idx="10"/>
          </p:nvPr>
        </p:nvSpPr>
        <p:spPr/>
        <p:txBody>
          <a:bodyPr/>
          <a:lstStyle/>
          <a:p>
            <a:fld id="{63A9A7CB-BEE6-4F99-898E-913F06E8E125}" type="datetime1">
              <a:rPr lang="en-US" smtClean="0"/>
              <a:pPr/>
              <a:t>11/15/2013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E2D2B3B-882E-40F3-A32F-6DD516915044}"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stile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B6EE300C-6FC5-4FC3-AF1A-075E4F50620D}" type="datetime1">
              <a:rPr lang="en-US" smtClean="0"/>
              <a:pPr/>
              <a:t>11/15/2013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stile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7" name="Date Placeholder 6"/>
          <p:cNvSpPr>
            <a:spLocks noGrp="1"/>
          </p:cNvSpPr>
          <p:nvPr>
            <p:ph type="dt" sz="half" idx="10"/>
          </p:nvPr>
        </p:nvSpPr>
        <p:spPr/>
        <p:txBody>
          <a:bodyPr/>
          <a:lstStyle/>
          <a:p>
            <a:fld id="{F50D295D-4A77-4DEB-B04C-9F4282A8BC04}" type="datetime1">
              <a:rPr lang="en-US" smtClean="0"/>
              <a:pPr/>
              <a:t>11/15/2013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2D2B3B-882E-40F3-A32F-6DD516915044}"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stile</a:t>
            </a:r>
            <a:endParaRPr lang="en-US"/>
          </a:p>
        </p:txBody>
      </p:sp>
      <p:sp>
        <p:nvSpPr>
          <p:cNvPr id="3" name="Date Placeholder 2"/>
          <p:cNvSpPr>
            <a:spLocks noGrp="1"/>
          </p:cNvSpPr>
          <p:nvPr>
            <p:ph type="dt" sz="half" idx="10"/>
          </p:nvPr>
        </p:nvSpPr>
        <p:spPr/>
        <p:txBody>
          <a:bodyPr/>
          <a:lstStyle/>
          <a:p>
            <a:fld id="{02B28685-4D0C-42D5-8013-B5904CD1FCBC}" type="datetime1">
              <a:rPr lang="en-US" smtClean="0"/>
              <a:pPr/>
              <a:t>11/15/2013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2D2B3B-882E-40F3-A32F-6DD516915044}"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F226C0-9885-4BA9-BBFA-A52CBFEBB775}" type="datetime1">
              <a:rPr lang="en-US" smtClean="0"/>
              <a:pPr/>
              <a:t>11/15/2013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2D2B3B-882E-40F3-A32F-6DD516915044}"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it-IT" smtClean="0"/>
              <a:t>Fare clic per modificare stile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Date Placeholder 4"/>
          <p:cNvSpPr>
            <a:spLocks noGrp="1"/>
          </p:cNvSpPr>
          <p:nvPr>
            <p:ph type="dt" sz="half" idx="10"/>
          </p:nvPr>
        </p:nvSpPr>
        <p:spPr/>
        <p:txBody>
          <a:bodyPr/>
          <a:lstStyle/>
          <a:p>
            <a:fld id="{EBEE1B38-C5EB-4D66-9137-0AFE9CDEDE8F}" type="datetime1">
              <a:rPr lang="en-US" smtClean="0"/>
              <a:pPr/>
              <a:t>11/15/2013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‹N›</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it-IT" smtClean="0"/>
              <a:t>Fare clic per modificare stile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Trascinare l'immagine su un segnaposto o fare clic sull'icona per aggiungerla</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8" name="Date Placeholder 7"/>
          <p:cNvSpPr>
            <a:spLocks noGrp="1"/>
          </p:cNvSpPr>
          <p:nvPr>
            <p:ph type="dt" sz="half" idx="10"/>
          </p:nvPr>
        </p:nvSpPr>
        <p:spPr/>
        <p:txBody>
          <a:bodyPr/>
          <a:lstStyle/>
          <a:p>
            <a:fld id="{327B613C-1AD7-49D3-885D-F654C5CDBAA6}" type="datetime1">
              <a:rPr lang="en-US" smtClean="0"/>
              <a:pPr/>
              <a:t>11/15/2013</a:t>
            </a:fld>
            <a:endParaRPr lang="en-US" dirty="0"/>
          </a:p>
        </p:txBody>
      </p:sp>
      <p:sp>
        <p:nvSpPr>
          <p:cNvPr id="9" name="Slide Number Placeholder 8"/>
          <p:cNvSpPr>
            <a:spLocks noGrp="1"/>
          </p:cNvSpPr>
          <p:nvPr>
            <p:ph type="sldNum" sz="quarter" idx="11"/>
          </p:nvPr>
        </p:nvSpPr>
        <p:spPr/>
        <p:txBody>
          <a:bodyPr/>
          <a:lstStyle/>
          <a:p>
            <a:fld id="{6E2D2B3B-882E-40F3-A32F-6DD516915044}" type="slidenum">
              <a:rPr lang="en-US" smtClean="0"/>
              <a:pPr/>
              <a:t>‹N›</a:t>
            </a:fld>
            <a:endParaRPr lang="en-US" dirty="0"/>
          </a:p>
        </p:txBody>
      </p:sp>
      <p:sp>
        <p:nvSpPr>
          <p:cNvPr id="10" name="Footer Placeholder 9"/>
          <p:cNvSpPr>
            <a:spLocks noGrp="1"/>
          </p:cNvSpPr>
          <p:nvPr>
            <p:ph type="ftr" sz="quarter" idx="12"/>
          </p:nvPr>
        </p:nvSpPr>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stile</a:t>
            </a:r>
            <a:endParaRPr lang="en-US"/>
          </a:p>
        </p:txBody>
      </p:sp>
      <p:sp>
        <p:nvSpPr>
          <p:cNvPr id="3" name="Vertical Text Placeholder 2"/>
          <p:cNvSpPr>
            <a:spLocks noGrp="1"/>
          </p:cNvSpPr>
          <p:nvPr>
            <p:ph type="body" orient="vert" idx="1"/>
          </p:nvPr>
        </p:nvSpPr>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p>
            <a:fld id="{58FB4290-6522-4139-852E-05BD9E7F0D2E}" type="datetime1">
              <a:rPr lang="en-US" smtClean="0"/>
              <a:pPr/>
              <a:t>11/15/2013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it-IT" smtClean="0"/>
              <a:t>Fare clic per modificare stile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p>
            <a:fld id="{AAB955F9-81EA-47C5-8059-9E5C2B437C70}" type="datetime1">
              <a:rPr lang="en-US" smtClean="0"/>
              <a:pPr/>
              <a:t>11/15/2013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it-IT" smtClean="0"/>
              <a:t>Fare clic per modificare stile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6E2D2B3B-882E-40F3-A32F-6DD516915044}" type="slidenum">
              <a:rPr lang="en-US" smtClean="0"/>
              <a:pPr/>
              <a:t>‹N›</a:t>
            </a:fld>
            <a:endParaRPr lang="en-US" dirty="0"/>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dirty="0"/>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327B613C-1AD7-49D3-885D-F654C5CDBAA6}" type="datetime1">
              <a:rPr lang="en-US" smtClean="0"/>
              <a:pPr/>
              <a:t>11/15/2013</a:t>
            </a:fld>
            <a:endParaRPr lang="en-US" dirty="0"/>
          </a:p>
        </p:txBody>
      </p:sp>
    </p:spTree>
  </p:cSld>
  <p:clrMap bg1="lt1" tx1="dk1" bg2="lt2" tx2="dk2" accent1="accent1" accent2="accent2" accent3="accent3" accent4="accent4" accent5="accent5" accent6="accent6" hlink="hlink" folHlink="folHlink"/>
  <p:sldLayoutIdLst>
    <p:sldLayoutId id="2147483951" r:id="rId1"/>
    <p:sldLayoutId id="2147483952" r:id="rId2"/>
    <p:sldLayoutId id="2147483953" r:id="rId3"/>
    <p:sldLayoutId id="2147483954" r:id="rId4"/>
    <p:sldLayoutId id="2147483955" r:id="rId5"/>
    <p:sldLayoutId id="2147483956" r:id="rId6"/>
    <p:sldLayoutId id="2147483957" r:id="rId7"/>
    <p:sldLayoutId id="2147483958" r:id="rId8"/>
    <p:sldLayoutId id="2147483959" r:id="rId9"/>
    <p:sldLayoutId id="2147483960" r:id="rId10"/>
    <p:sldLayoutId id="2147483961" r:id="rId11"/>
  </p:sldLayoutIdLst>
  <p:hf sldNum="0" hdr="0" ftr="0" dt="0"/>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tiff"/><Relationship Id="rId4" Type="http://schemas.openxmlformats.org/officeDocument/2006/relationships/image" Target="../media/image4.tif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mailto:enea@provincia.bt.i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3427110"/>
            <a:ext cx="7543800" cy="1071865"/>
          </a:xfrm>
        </p:spPr>
        <p:txBody>
          <a:bodyPr/>
          <a:lstStyle/>
          <a:p>
            <a:r>
              <a:rPr lang="it-IT" dirty="0"/>
              <a:t>E.N.E.A. </a:t>
            </a:r>
          </a:p>
        </p:txBody>
      </p:sp>
      <p:sp>
        <p:nvSpPr>
          <p:cNvPr id="3" name="Sottotitolo 2"/>
          <p:cNvSpPr>
            <a:spLocks noGrp="1"/>
          </p:cNvSpPr>
          <p:nvPr>
            <p:ph type="subTitle" idx="1"/>
          </p:nvPr>
        </p:nvSpPr>
        <p:spPr>
          <a:xfrm>
            <a:off x="685800" y="4734938"/>
            <a:ext cx="7421880" cy="1066800"/>
          </a:xfrm>
        </p:spPr>
        <p:txBody>
          <a:bodyPr>
            <a:normAutofit fontScale="92500"/>
          </a:bodyPr>
          <a:lstStyle/>
          <a:p>
            <a:r>
              <a:rPr lang="it-IT" sz="3600" dirty="0" smtClean="0">
                <a:solidFill>
                  <a:schemeClr val="tx2">
                    <a:lumMod val="75000"/>
                  </a:schemeClr>
                </a:solidFill>
              </a:rPr>
              <a:t>Elaborare </a:t>
            </a:r>
            <a:r>
              <a:rPr lang="it-IT" sz="3600" dirty="0">
                <a:solidFill>
                  <a:schemeClr val="tx2">
                    <a:lumMod val="75000"/>
                  </a:schemeClr>
                </a:solidFill>
              </a:rPr>
              <a:t>Nuove Esperienze di Autonomia</a:t>
            </a:r>
            <a:r>
              <a:rPr lang="it-IT" dirty="0">
                <a:solidFill>
                  <a:schemeClr val="tx2">
                    <a:lumMod val="75000"/>
                  </a:schemeClr>
                </a:solidFill>
              </a:rPr>
              <a:t/>
            </a:r>
            <a:br>
              <a:rPr lang="it-IT" dirty="0">
                <a:solidFill>
                  <a:schemeClr val="tx2">
                    <a:lumMod val="75000"/>
                  </a:schemeClr>
                </a:solidFill>
              </a:rPr>
            </a:br>
            <a:endParaRPr lang="it-IT" dirty="0">
              <a:solidFill>
                <a:schemeClr val="tx2">
                  <a:lumMod val="75000"/>
                </a:schemeClr>
              </a:solidFill>
            </a:endParaRPr>
          </a:p>
        </p:txBody>
      </p:sp>
      <p:pic>
        <p:nvPicPr>
          <p:cNvPr id="4" name="Immagine 3" descr="europa.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685800" y="561651"/>
            <a:ext cx="1280009" cy="851893"/>
          </a:xfrm>
          <a:prstGeom prst="rect">
            <a:avLst/>
          </a:prstGeom>
        </p:spPr>
      </p:pic>
      <p:pic>
        <p:nvPicPr>
          <p:cNvPr id="5" name="Immagine 4" descr="ba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3607691" y="291122"/>
            <a:ext cx="869990" cy="1122422"/>
          </a:xfrm>
          <a:prstGeom prst="rect">
            <a:avLst/>
          </a:prstGeom>
        </p:spPr>
      </p:pic>
      <p:pic>
        <p:nvPicPr>
          <p:cNvPr id="7" name="Immagine 6" descr="Logo MondoNuovo.tif"/>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2106912" y="6117946"/>
            <a:ext cx="1925053" cy="460160"/>
          </a:xfrm>
          <a:prstGeom prst="rect">
            <a:avLst/>
          </a:prstGeom>
        </p:spPr>
      </p:pic>
      <p:pic>
        <p:nvPicPr>
          <p:cNvPr id="8" name="Immagine 7" descr="Logo-iris.tif"/>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4313731" y="6059600"/>
            <a:ext cx="1341928" cy="675592"/>
          </a:xfrm>
          <a:prstGeom prst="rect">
            <a:avLst/>
          </a:prstGeom>
        </p:spPr>
      </p:pic>
      <p:pic>
        <p:nvPicPr>
          <p:cNvPr id="9" name="Immagine 8" descr="index.png"/>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5524279" y="607033"/>
            <a:ext cx="2419533" cy="806511"/>
          </a:xfrm>
          <a:prstGeom prst="rect">
            <a:avLst/>
          </a:prstGeom>
        </p:spPr>
      </p:pic>
      <p:sp>
        <p:nvSpPr>
          <p:cNvPr id="6" name="CasellaDiTesto 5"/>
          <p:cNvSpPr txBox="1"/>
          <p:nvPr/>
        </p:nvSpPr>
        <p:spPr>
          <a:xfrm>
            <a:off x="3072852" y="1522185"/>
            <a:ext cx="1918226" cy="246221"/>
          </a:xfrm>
          <a:prstGeom prst="rect">
            <a:avLst/>
          </a:prstGeom>
          <a:noFill/>
        </p:spPr>
        <p:txBody>
          <a:bodyPr wrap="none" rtlCol="0">
            <a:spAutoFit/>
          </a:bodyPr>
          <a:lstStyle/>
          <a:p>
            <a:r>
              <a:rPr lang="it-IT" sz="1000" dirty="0" smtClean="0"/>
              <a:t>Provincia di Barletta-Andria-Trani</a:t>
            </a:r>
            <a:endParaRPr lang="it-IT" sz="1000" dirty="0"/>
          </a:p>
        </p:txBody>
      </p:sp>
      <p:sp>
        <p:nvSpPr>
          <p:cNvPr id="10" name="CasellaDiTesto 9"/>
          <p:cNvSpPr txBox="1"/>
          <p:nvPr/>
        </p:nvSpPr>
        <p:spPr>
          <a:xfrm>
            <a:off x="623161" y="1484828"/>
            <a:ext cx="1342648" cy="400110"/>
          </a:xfrm>
          <a:prstGeom prst="rect">
            <a:avLst/>
          </a:prstGeom>
          <a:noFill/>
        </p:spPr>
        <p:txBody>
          <a:bodyPr wrap="none" rtlCol="0">
            <a:spAutoFit/>
          </a:bodyPr>
          <a:lstStyle/>
          <a:p>
            <a:pPr algn="ctr"/>
            <a:r>
              <a:rPr lang="it-IT" sz="1000" dirty="0" smtClean="0"/>
              <a:t>Progetto co-finanziato</a:t>
            </a:r>
          </a:p>
          <a:p>
            <a:pPr algn="ctr"/>
            <a:r>
              <a:rPr lang="it-IT" sz="1000" dirty="0" smtClean="0"/>
              <a:t>Dall’Unione Europea</a:t>
            </a:r>
            <a:endParaRPr lang="it-IT" sz="1000" dirty="0"/>
          </a:p>
        </p:txBody>
      </p:sp>
      <p:sp>
        <p:nvSpPr>
          <p:cNvPr id="11" name="CasellaDiTesto 10"/>
          <p:cNvSpPr txBox="1"/>
          <p:nvPr/>
        </p:nvSpPr>
        <p:spPr>
          <a:xfrm>
            <a:off x="6250686" y="1522184"/>
            <a:ext cx="1326993" cy="246221"/>
          </a:xfrm>
          <a:prstGeom prst="rect">
            <a:avLst/>
          </a:prstGeom>
          <a:noFill/>
        </p:spPr>
        <p:txBody>
          <a:bodyPr wrap="none" rtlCol="0">
            <a:spAutoFit/>
          </a:bodyPr>
          <a:lstStyle/>
          <a:p>
            <a:r>
              <a:rPr lang="it-IT" sz="1000" dirty="0" smtClean="0"/>
              <a:t>Ministero dell’Interno</a:t>
            </a:r>
            <a:endParaRPr lang="it-IT" sz="1000" dirty="0"/>
          </a:p>
        </p:txBody>
      </p:sp>
      <p:sp>
        <p:nvSpPr>
          <p:cNvPr id="12" name="CasellaDiTesto 11"/>
          <p:cNvSpPr txBox="1"/>
          <p:nvPr/>
        </p:nvSpPr>
        <p:spPr>
          <a:xfrm>
            <a:off x="1231411" y="1996049"/>
            <a:ext cx="6029077" cy="1006429"/>
          </a:xfrm>
          <a:prstGeom prst="rect">
            <a:avLst/>
          </a:prstGeom>
          <a:noFill/>
        </p:spPr>
        <p:txBody>
          <a:bodyPr wrap="none" rtlCol="0">
            <a:spAutoFit/>
          </a:bodyPr>
          <a:lstStyle/>
          <a:p>
            <a:pPr algn="ctr">
              <a:lnSpc>
                <a:spcPct val="120000"/>
              </a:lnSpc>
            </a:pPr>
            <a:r>
              <a:rPr lang="it-IT" dirty="0"/>
              <a:t> “Fondo Europeo per i Rifugiati 2008-</a:t>
            </a:r>
            <a:r>
              <a:rPr lang="it-IT" dirty="0" smtClean="0"/>
              <a:t>2012</a:t>
            </a:r>
            <a:r>
              <a:rPr lang="it-IT" dirty="0"/>
              <a:t> </a:t>
            </a:r>
            <a:r>
              <a:rPr lang="it-IT" dirty="0" smtClean="0"/>
              <a:t>- Azione </a:t>
            </a:r>
            <a:r>
              <a:rPr lang="it-IT" dirty="0"/>
              <a:t>1 AP 2012</a:t>
            </a:r>
            <a:r>
              <a:rPr lang="it-IT" dirty="0" smtClean="0"/>
              <a:t>”</a:t>
            </a:r>
          </a:p>
          <a:p>
            <a:pPr algn="ctr">
              <a:lnSpc>
                <a:spcPct val="120000"/>
              </a:lnSpc>
            </a:pPr>
            <a:r>
              <a:rPr lang="it-IT" sz="1400" dirty="0"/>
              <a:t>PROG. 102589 - CUP </a:t>
            </a:r>
            <a:r>
              <a:rPr lang="it-IT" sz="1400" dirty="0" smtClean="0"/>
              <a:t>J71H13000220009</a:t>
            </a:r>
            <a:endParaRPr lang="it-IT" sz="1400" dirty="0"/>
          </a:p>
          <a:p>
            <a:endParaRPr lang="it-IT" dirty="0"/>
          </a:p>
        </p:txBody>
      </p:sp>
    </p:spTree>
    <p:extLst>
      <p:ext uri="{BB962C8B-B14F-4D97-AF65-F5344CB8AC3E}">
        <p14:creationId xmlns="" xmlns:p14="http://schemas.microsoft.com/office/powerpoint/2010/main" val="1709437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1600200"/>
            <a:ext cx="7620000" cy="4186451"/>
          </a:xfrm>
        </p:spPr>
        <p:txBody>
          <a:bodyPr>
            <a:normAutofit fontScale="85000" lnSpcReduction="10000"/>
          </a:bodyPr>
          <a:lstStyle/>
          <a:p>
            <a:pPr>
              <a:buNone/>
            </a:pPr>
            <a:endParaRPr lang="it-IT" dirty="0" smtClean="0">
              <a:latin typeface="+mj-lt"/>
            </a:endParaRPr>
          </a:p>
          <a:p>
            <a:pPr>
              <a:buNone/>
            </a:pPr>
            <a:r>
              <a:rPr lang="it-IT" sz="3000" dirty="0" smtClean="0">
                <a:latin typeface="+mj-lt"/>
              </a:rPr>
              <a:t>L'</a:t>
            </a:r>
            <a:r>
              <a:rPr lang="it-IT" sz="3000" b="1" i="1" dirty="0" smtClean="0">
                <a:latin typeface="+mj-lt"/>
              </a:rPr>
              <a:t>Eneide</a:t>
            </a:r>
            <a:r>
              <a:rPr lang="it-IT" sz="3000" dirty="0" smtClean="0">
                <a:latin typeface="+mj-lt"/>
              </a:rPr>
              <a:t> , poema epico della cultura latina scritto</a:t>
            </a:r>
          </a:p>
          <a:p>
            <a:pPr>
              <a:buNone/>
            </a:pPr>
            <a:r>
              <a:rPr lang="it-IT" sz="3000" dirty="0" smtClean="0">
                <a:latin typeface="+mj-lt"/>
              </a:rPr>
              <a:t>dal poeta e filosofo  Virgilio nel I secolo a.C. narra la</a:t>
            </a:r>
          </a:p>
          <a:p>
            <a:pPr>
              <a:buNone/>
            </a:pPr>
            <a:r>
              <a:rPr lang="it-IT" sz="3000" dirty="0" smtClean="0">
                <a:latin typeface="+mj-lt"/>
              </a:rPr>
              <a:t>leggendaria storia di Enea , eroe troiano  figlio di</a:t>
            </a:r>
          </a:p>
          <a:p>
            <a:pPr>
              <a:buNone/>
            </a:pPr>
            <a:r>
              <a:rPr lang="it-IT" sz="3000" dirty="0" err="1" smtClean="0">
                <a:latin typeface="+mj-lt"/>
              </a:rPr>
              <a:t>Anchise</a:t>
            </a:r>
            <a:r>
              <a:rPr lang="it-IT" sz="3000" dirty="0" smtClean="0">
                <a:latin typeface="+mj-lt"/>
              </a:rPr>
              <a:t>, fuggito dopo la caduta della città di Troia,</a:t>
            </a:r>
          </a:p>
          <a:p>
            <a:pPr>
              <a:buNone/>
            </a:pPr>
            <a:r>
              <a:rPr lang="it-IT" sz="3000" dirty="0" smtClean="0">
                <a:latin typeface="+mj-lt"/>
              </a:rPr>
              <a:t>che viaggiò per il Mediterraneo fino ad approdare</a:t>
            </a:r>
          </a:p>
          <a:p>
            <a:pPr>
              <a:buNone/>
            </a:pPr>
            <a:r>
              <a:rPr lang="it-IT" sz="3000" dirty="0" smtClean="0">
                <a:latin typeface="+mj-lt"/>
              </a:rPr>
              <a:t>nel Lazio , diventando il progenitore del popolo</a:t>
            </a:r>
          </a:p>
          <a:p>
            <a:pPr>
              <a:buNone/>
            </a:pPr>
            <a:r>
              <a:rPr lang="it-IT" sz="3000" dirty="0" smtClean="0">
                <a:latin typeface="+mj-lt"/>
              </a:rPr>
              <a:t>romano.</a:t>
            </a:r>
          </a:p>
        </p:txBody>
      </p:sp>
      <p:sp>
        <p:nvSpPr>
          <p:cNvPr id="4" name="Titolo 1"/>
          <p:cNvSpPr>
            <a:spLocks noGrp="1"/>
          </p:cNvSpPr>
          <p:nvPr>
            <p:ph type="title"/>
          </p:nvPr>
        </p:nvSpPr>
        <p:spPr>
          <a:xfrm>
            <a:off x="457200" y="274638"/>
            <a:ext cx="7620000" cy="940013"/>
          </a:xfrm>
        </p:spPr>
        <p:txBody>
          <a:bodyPr/>
          <a:lstStyle/>
          <a:p>
            <a:r>
              <a:rPr lang="it-IT" sz="4000" dirty="0" smtClean="0"/>
              <a:t>ENEA TRA LEGGENDA E SIMBOLO </a:t>
            </a:r>
            <a:endParaRPr lang="it-IT" sz="4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a:xfrm>
            <a:off x="457200" y="274638"/>
            <a:ext cx="7620000" cy="940013"/>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it-IT" sz="4000" b="0" i="0" u="none" strike="noStrike" kern="1200" cap="none" spc="-100" normalizeH="0" baseline="0" noProof="0" smtClean="0">
                <a:ln>
                  <a:noFill/>
                </a:ln>
                <a:solidFill>
                  <a:schemeClr val="tx2"/>
                </a:solidFill>
                <a:effectLst/>
                <a:uLnTx/>
                <a:uFillTx/>
                <a:latin typeface="+mj-lt"/>
                <a:ea typeface="+mj-ea"/>
                <a:cs typeface="+mj-cs"/>
              </a:rPr>
              <a:t>ENEA TRA LEGGENDA E SIMBOLO </a:t>
            </a:r>
            <a:endParaRPr kumimoji="0" lang="it-IT" sz="4000" b="0" i="0" u="none" strike="noStrike" kern="1200" cap="none" spc="-100" normalizeH="0" baseline="0" noProof="0" dirty="0">
              <a:ln>
                <a:noFill/>
              </a:ln>
              <a:solidFill>
                <a:schemeClr val="tx2"/>
              </a:solidFill>
              <a:effectLst/>
              <a:uLnTx/>
              <a:uFillTx/>
              <a:latin typeface="+mj-lt"/>
              <a:ea typeface="+mj-ea"/>
              <a:cs typeface="+mj-cs"/>
            </a:endParaRPr>
          </a:p>
        </p:txBody>
      </p:sp>
      <p:sp>
        <p:nvSpPr>
          <p:cNvPr id="4" name="Segnaposto contenuto 3"/>
          <p:cNvSpPr>
            <a:spLocks noGrp="1"/>
          </p:cNvSpPr>
          <p:nvPr>
            <p:ph idx="1"/>
          </p:nvPr>
        </p:nvSpPr>
        <p:spPr>
          <a:xfrm>
            <a:off x="457200" y="1214651"/>
            <a:ext cx="7620000" cy="5186149"/>
          </a:xfrm>
        </p:spPr>
        <p:txBody>
          <a:bodyPr>
            <a:normAutofit/>
          </a:bodyPr>
          <a:lstStyle/>
          <a:p>
            <a:pPr algn="just">
              <a:buNone/>
            </a:pPr>
            <a:r>
              <a:rPr lang="it-IT" sz="2400" dirty="0" smtClean="0">
                <a:latin typeface="+mj-lt"/>
              </a:rPr>
              <a:t>Esule Troiano  che porta il </a:t>
            </a:r>
            <a:r>
              <a:rPr lang="it-IT" sz="2400" b="1" dirty="0" smtClean="0">
                <a:latin typeface="+mj-lt"/>
              </a:rPr>
              <a:t>suo popolo, </a:t>
            </a:r>
            <a:r>
              <a:rPr lang="it-IT" sz="2400" dirty="0" smtClean="0">
                <a:latin typeface="+mj-lt"/>
              </a:rPr>
              <a:t>lontano dalla </a:t>
            </a:r>
          </a:p>
          <a:p>
            <a:pPr algn="just">
              <a:buNone/>
            </a:pPr>
            <a:r>
              <a:rPr lang="it-IT" sz="2400" dirty="0" smtClean="0">
                <a:latin typeface="+mj-lt"/>
              </a:rPr>
              <a:t>città distrutta, nella </a:t>
            </a:r>
            <a:r>
              <a:rPr lang="it-IT" sz="2400" b="1" dirty="0" smtClean="0">
                <a:latin typeface="+mj-lt"/>
              </a:rPr>
              <a:t>speranza di una “terra promessa”, </a:t>
            </a:r>
          </a:p>
          <a:p>
            <a:pPr algn="just">
              <a:buNone/>
            </a:pPr>
            <a:r>
              <a:rPr lang="it-IT" sz="2400" b="1" dirty="0" smtClean="0">
                <a:latin typeface="+mj-lt"/>
              </a:rPr>
              <a:t>cioè l’Italia.</a:t>
            </a:r>
            <a:endParaRPr lang="it-IT" sz="2400" dirty="0" smtClean="0">
              <a:latin typeface="+mj-lt"/>
            </a:endParaRPr>
          </a:p>
          <a:p>
            <a:pPr>
              <a:buNone/>
            </a:pPr>
            <a:endParaRPr lang="it-IT" dirty="0" smtClean="0"/>
          </a:p>
          <a:p>
            <a:pPr>
              <a:buNone/>
            </a:pPr>
            <a:endParaRPr lang="it-IT" dirty="0" smtClean="0"/>
          </a:p>
          <a:p>
            <a:pPr algn="just">
              <a:buNone/>
            </a:pPr>
            <a:endParaRPr lang="it-IT" sz="2000" dirty="0" smtClean="0"/>
          </a:p>
          <a:p>
            <a:pPr algn="just">
              <a:buNone/>
            </a:pPr>
            <a:endParaRPr lang="it-IT" sz="2000" dirty="0" smtClean="0"/>
          </a:p>
          <a:p>
            <a:pPr algn="just">
              <a:buNone/>
            </a:pPr>
            <a:endParaRPr lang="it-IT" sz="2000" dirty="0" smtClean="0"/>
          </a:p>
          <a:p>
            <a:pPr>
              <a:buNone/>
            </a:pPr>
            <a:r>
              <a:rPr lang="it-IT" sz="2400" dirty="0" smtClean="0">
                <a:latin typeface="+mj-lt"/>
              </a:rPr>
              <a:t>I rifugiati che fuggono dai loro Paesi per terra</a:t>
            </a:r>
          </a:p>
          <a:p>
            <a:pPr>
              <a:buNone/>
            </a:pPr>
            <a:r>
              <a:rPr lang="it-IT" sz="2400" dirty="0" smtClean="0">
                <a:latin typeface="+mj-lt"/>
              </a:rPr>
              <a:t>sconosciuta, mossi da una disperata speranza di trovare</a:t>
            </a:r>
          </a:p>
          <a:p>
            <a:pPr>
              <a:buNone/>
            </a:pPr>
            <a:r>
              <a:rPr lang="it-IT" sz="2400" dirty="0" smtClean="0">
                <a:latin typeface="+mj-lt"/>
              </a:rPr>
              <a:t>fortuna, ma nello stesso tempo consapevoli dell’</a:t>
            </a:r>
            <a:r>
              <a:rPr lang="it-IT" sz="2400" b="1" dirty="0" smtClean="0">
                <a:latin typeface="+mj-lt"/>
              </a:rPr>
              <a:t>ignoto</a:t>
            </a:r>
          </a:p>
          <a:p>
            <a:pPr>
              <a:buNone/>
            </a:pPr>
            <a:r>
              <a:rPr lang="it-IT" sz="2400" b="1" dirty="0" smtClean="0">
                <a:latin typeface="+mj-lt"/>
              </a:rPr>
              <a:t>destino </a:t>
            </a:r>
            <a:r>
              <a:rPr lang="it-IT" sz="2400" dirty="0" smtClean="0">
                <a:latin typeface="+mj-lt"/>
              </a:rPr>
              <a:t>che li attende.</a:t>
            </a:r>
          </a:p>
          <a:p>
            <a:pPr>
              <a:buNone/>
            </a:pPr>
            <a:endParaRPr lang="it-IT" dirty="0"/>
          </a:p>
        </p:txBody>
      </p:sp>
      <p:sp>
        <p:nvSpPr>
          <p:cNvPr id="5" name="Uguale 4"/>
          <p:cNvSpPr/>
          <p:nvPr/>
        </p:nvSpPr>
        <p:spPr>
          <a:xfrm>
            <a:off x="2797791" y="2947916"/>
            <a:ext cx="1937982" cy="1119117"/>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Perché il progetto E.N.E.A.?</a:t>
            </a:r>
            <a:endParaRPr lang="it-IT" dirty="0"/>
          </a:p>
        </p:txBody>
      </p:sp>
      <p:sp>
        <p:nvSpPr>
          <p:cNvPr id="3" name="Segnaposto contenuto 2"/>
          <p:cNvSpPr>
            <a:spLocks noGrp="1"/>
          </p:cNvSpPr>
          <p:nvPr>
            <p:ph idx="1"/>
          </p:nvPr>
        </p:nvSpPr>
        <p:spPr>
          <a:xfrm>
            <a:off x="457200" y="1417638"/>
            <a:ext cx="7620000" cy="4983162"/>
          </a:xfrm>
        </p:spPr>
        <p:txBody>
          <a:bodyPr/>
          <a:lstStyle/>
          <a:p>
            <a:pPr algn="just">
              <a:buNone/>
            </a:pPr>
            <a:r>
              <a:rPr lang="it-IT" b="1" dirty="0" smtClean="0"/>
              <a:t>Attualmente i rifugiati costretti a fuggire dal loro paese</a:t>
            </a:r>
          </a:p>
          <a:p>
            <a:pPr algn="just">
              <a:buNone/>
            </a:pPr>
            <a:r>
              <a:rPr lang="it-IT" b="1" dirty="0" smtClean="0"/>
              <a:t>d’origine, cercano in Italia  “una terra promessa” un possibile</a:t>
            </a:r>
          </a:p>
          <a:p>
            <a:pPr algn="just">
              <a:buNone/>
            </a:pPr>
            <a:r>
              <a:rPr lang="it-IT" b="1" dirty="0" smtClean="0"/>
              <a:t>futuro migliore, ma che talvolta si scontrano con  </a:t>
            </a:r>
          </a:p>
          <a:p>
            <a:pPr algn="just">
              <a:buNone/>
            </a:pPr>
            <a:r>
              <a:rPr lang="it-IT" b="1" dirty="0" smtClean="0"/>
              <a:t>l’emarginazione, il rifiuto e lo sfruttamento.</a:t>
            </a:r>
          </a:p>
          <a:p>
            <a:pPr algn="just">
              <a:buNone/>
            </a:pPr>
            <a:endParaRPr lang="it-IT" b="1" dirty="0" smtClean="0"/>
          </a:p>
          <a:p>
            <a:pPr algn="just">
              <a:buNone/>
            </a:pPr>
            <a:r>
              <a:rPr lang="it-IT" dirty="0" smtClean="0"/>
              <a:t>Il progetto “</a:t>
            </a:r>
            <a:r>
              <a:rPr lang="it-IT" b="1" dirty="0" smtClean="0"/>
              <a:t>E.N.E.A. Elaborare Nuove Esperienze di  </a:t>
            </a:r>
          </a:p>
          <a:p>
            <a:pPr algn="just">
              <a:buNone/>
            </a:pPr>
            <a:r>
              <a:rPr lang="it-IT" b="1" dirty="0" smtClean="0"/>
              <a:t>Autonomia</a:t>
            </a:r>
            <a:r>
              <a:rPr lang="it-IT" dirty="0" smtClean="0"/>
              <a:t>” intende supportare concretamente i beneficiari  </a:t>
            </a:r>
          </a:p>
          <a:p>
            <a:pPr algn="just">
              <a:buNone/>
            </a:pPr>
            <a:r>
              <a:rPr lang="it-IT" dirty="0" smtClean="0"/>
              <a:t>nel loro delicato percorso verso l’autonomia.</a:t>
            </a:r>
            <a:endParaRPr lang="it-IT" b="1"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enea.jpg"/>
          <p:cNvPicPr>
            <a:picLocks noChangeAspect="1"/>
          </p:cNvPicPr>
          <p:nvPr/>
        </p:nvPicPr>
        <p:blipFill>
          <a:blip r:embed="rId2" cstate="print"/>
          <a:stretch>
            <a:fillRect/>
          </a:stretch>
        </p:blipFill>
        <p:spPr>
          <a:xfrm>
            <a:off x="0" y="73361"/>
            <a:ext cx="8025991" cy="589071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1600200"/>
            <a:ext cx="7620000" cy="4800600"/>
          </a:xfrm>
        </p:spPr>
        <p:txBody>
          <a:bodyPr>
            <a:normAutofit/>
          </a:bodyPr>
          <a:lstStyle/>
          <a:p>
            <a:pPr algn="just">
              <a:buNone/>
            </a:pPr>
            <a:r>
              <a:rPr lang="it-IT" sz="2400" dirty="0" smtClean="0">
                <a:latin typeface="+mj-lt"/>
              </a:rPr>
              <a:t>Obiettivo del progetto è proprio il rafforzamento della</a:t>
            </a:r>
          </a:p>
          <a:p>
            <a:pPr algn="just">
              <a:buNone/>
            </a:pPr>
            <a:r>
              <a:rPr lang="it-IT" sz="2400" dirty="0" smtClean="0">
                <a:latin typeface="+mj-lt"/>
              </a:rPr>
              <a:t>rete, comunale e nazionale, per un percorso migratorio</a:t>
            </a:r>
          </a:p>
          <a:p>
            <a:pPr algn="just">
              <a:buNone/>
            </a:pPr>
            <a:r>
              <a:rPr lang="it-IT" sz="2400" dirty="0" smtClean="0">
                <a:latin typeface="+mj-lt"/>
              </a:rPr>
              <a:t>sempre più coerente e sostenibile. Un “laboratorio” che</a:t>
            </a:r>
          </a:p>
          <a:p>
            <a:pPr algn="just">
              <a:buNone/>
            </a:pPr>
            <a:r>
              <a:rPr lang="it-IT" sz="2400" dirty="0" smtClean="0">
                <a:latin typeface="+mj-lt"/>
              </a:rPr>
              <a:t>si pone come luogo dove i richiedenti asilo, rifugiati e</a:t>
            </a:r>
          </a:p>
          <a:p>
            <a:pPr algn="just">
              <a:buNone/>
            </a:pPr>
            <a:r>
              <a:rPr lang="it-IT" sz="2400" dirty="0" smtClean="0">
                <a:latin typeface="+mj-lt"/>
              </a:rPr>
              <a:t>titolari di protezione sussidiaria possano beneficiare di</a:t>
            </a:r>
          </a:p>
          <a:p>
            <a:pPr algn="just">
              <a:buNone/>
            </a:pPr>
            <a:r>
              <a:rPr lang="it-IT" sz="2400" dirty="0" smtClean="0">
                <a:latin typeface="+mj-lt"/>
              </a:rPr>
              <a:t>un supporto concreto nel delicato percorso verso la</a:t>
            </a:r>
          </a:p>
          <a:p>
            <a:pPr algn="just">
              <a:buNone/>
            </a:pPr>
            <a:r>
              <a:rPr lang="it-IT" sz="2400" dirty="0" smtClean="0">
                <a:latin typeface="+mj-lt"/>
              </a:rPr>
              <a:t>propria autonomia.</a:t>
            </a:r>
            <a:endParaRPr lang="it-IT" sz="2400" dirty="0">
              <a:latin typeface="+mj-lt"/>
            </a:endParaRPr>
          </a:p>
        </p:txBody>
      </p:sp>
      <p:sp>
        <p:nvSpPr>
          <p:cNvPr id="4" name="Titolo 3"/>
          <p:cNvSpPr>
            <a:spLocks noGrp="1"/>
          </p:cNvSpPr>
          <p:nvPr>
            <p:ph type="title"/>
          </p:nvPr>
        </p:nvSpPr>
        <p:spPr/>
        <p:txBody>
          <a:bodyPr/>
          <a:lstStyle/>
          <a:p>
            <a:r>
              <a:rPr lang="it-IT" b="1" dirty="0" smtClean="0"/>
              <a:t>Obiettivo progetto </a:t>
            </a:r>
            <a:endParaRPr lang="it-IT"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7620000" cy="858126"/>
          </a:xfrm>
        </p:spPr>
        <p:txBody>
          <a:bodyPr/>
          <a:lstStyle/>
          <a:p>
            <a:r>
              <a:rPr lang="it-IT" dirty="0" smtClean="0"/>
              <a:t>Beneficiari  del progetto</a:t>
            </a:r>
            <a:endParaRPr lang="it-IT" dirty="0"/>
          </a:p>
        </p:txBody>
      </p:sp>
      <p:sp>
        <p:nvSpPr>
          <p:cNvPr id="3" name="Segnaposto contenuto 2"/>
          <p:cNvSpPr>
            <a:spLocks noGrp="1"/>
          </p:cNvSpPr>
          <p:nvPr>
            <p:ph idx="1"/>
          </p:nvPr>
        </p:nvSpPr>
        <p:spPr>
          <a:xfrm>
            <a:off x="457200" y="1132764"/>
            <a:ext cx="7620000" cy="5268036"/>
          </a:xfrm>
        </p:spPr>
        <p:txBody>
          <a:bodyPr>
            <a:normAutofit fontScale="77500" lnSpcReduction="20000"/>
          </a:bodyPr>
          <a:lstStyle/>
          <a:p>
            <a:pPr lvl="0">
              <a:buNone/>
            </a:pPr>
            <a:r>
              <a:rPr lang="it-IT" dirty="0" smtClean="0"/>
              <a:t>con Decreto </a:t>
            </a:r>
            <a:r>
              <a:rPr lang="it-IT" dirty="0" err="1" smtClean="0"/>
              <a:t>prot</a:t>
            </a:r>
            <a:r>
              <a:rPr lang="it-IT" dirty="0" smtClean="0"/>
              <a:t>. n.9485 del 12 dicembre 2011, l’Autorità Responsabile del FER</a:t>
            </a:r>
          </a:p>
          <a:p>
            <a:pPr lvl="0">
              <a:buNone/>
            </a:pPr>
            <a:r>
              <a:rPr lang="it-IT" dirty="0" smtClean="0"/>
              <a:t>definisce quali BENEFICIARI i soggetti titolari/richiedenti di protezione</a:t>
            </a:r>
          </a:p>
          <a:p>
            <a:pPr lvl="0">
              <a:buNone/>
            </a:pPr>
            <a:r>
              <a:rPr lang="it-IT" dirty="0" smtClean="0"/>
              <a:t>internazionale cd. Ordinari che comprendono:</a:t>
            </a:r>
          </a:p>
          <a:p>
            <a:pPr lvl="0">
              <a:buNone/>
            </a:pPr>
            <a:endParaRPr lang="it-IT" dirty="0" smtClean="0"/>
          </a:p>
          <a:p>
            <a:pPr lvl="0"/>
            <a:r>
              <a:rPr lang="it-IT" sz="2300" u="sng" dirty="0" smtClean="0"/>
              <a:t>Protezione internazionale</a:t>
            </a:r>
            <a:r>
              <a:rPr lang="it-IT" sz="2300" dirty="0" smtClean="0"/>
              <a:t>: lo status di rifugiato e lo status di protezione sussidiaria; </a:t>
            </a:r>
          </a:p>
          <a:p>
            <a:pPr lvl="0"/>
            <a:r>
              <a:rPr lang="it-IT" sz="2300" u="sng" dirty="0" smtClean="0"/>
              <a:t>rifugiato</a:t>
            </a:r>
            <a:r>
              <a:rPr lang="it-IT" sz="2300" dirty="0" smtClean="0"/>
              <a:t>: cittadino straniero il quale, per il timore fondato di essere perseguitato per motivi di razza, religione, nazionalità, appartenenza ad un determinato gruppo sociale o opinione politica, si trova fuori dal territorio del Paese di cui ha la cittadinanza e non può, a causa di tale timore, non vuole avvalersi della protezione di tale Paese, oppure apolide che si trova fuori dal territorio nel quale aveva precedentemente la dimora abituale per le stesse ragioni succitate e non può o, a causa di siffatto timore, non vuole farvi ritorno;</a:t>
            </a:r>
          </a:p>
          <a:p>
            <a:pPr lvl="0"/>
            <a:r>
              <a:rPr lang="it-IT" sz="2300" u="sng" dirty="0" smtClean="0"/>
              <a:t>persona ammissibile alla protezione sussidiaria</a:t>
            </a:r>
            <a:r>
              <a:rPr lang="it-IT" sz="2300" dirty="0" smtClean="0"/>
              <a:t>: cittadino straniero che non possiede i requisiti per essere riconosciuto come rifugiato ma nei confronti sussistono fondati motivi di ritenere che, se ritornasse nel Paese di origine o, nel caso di apolide,  se ritornasse nel Paese nel quale aveva precedentemente la dimora abituale, correrebbe un rischio effettivo di subire un grave danno e il quale non può o, a causa di tale rischio, non avvalersi della protezione di detto Paese.</a:t>
            </a:r>
          </a:p>
          <a:p>
            <a:pPr marL="114300" indent="0">
              <a:buNone/>
            </a:pPr>
            <a:endParaRPr lang="it-IT" sz="2300" dirty="0" smtClean="0"/>
          </a:p>
        </p:txBody>
      </p:sp>
    </p:spTree>
    <p:extLst>
      <p:ext uri="{BB962C8B-B14F-4D97-AF65-F5344CB8AC3E}">
        <p14:creationId xmlns="" xmlns:p14="http://schemas.microsoft.com/office/powerpoint/2010/main" val="2955302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4400" b="1" dirty="0" smtClean="0"/>
              <a:t>Non possono beneficiare</a:t>
            </a:r>
            <a:endParaRPr lang="it-IT" sz="4400" b="1" dirty="0"/>
          </a:p>
        </p:txBody>
      </p:sp>
      <p:sp>
        <p:nvSpPr>
          <p:cNvPr id="3" name="Segnaposto contenuto 2"/>
          <p:cNvSpPr>
            <a:spLocks noGrp="1"/>
          </p:cNvSpPr>
          <p:nvPr>
            <p:ph idx="1"/>
          </p:nvPr>
        </p:nvSpPr>
        <p:spPr/>
        <p:txBody>
          <a:bodyPr>
            <a:normAutofit/>
          </a:bodyPr>
          <a:lstStyle/>
          <a:p>
            <a:pPr algn="just">
              <a:buNone/>
            </a:pPr>
            <a:endParaRPr lang="it-IT" sz="2800" dirty="0" smtClean="0">
              <a:latin typeface="+mj-lt"/>
            </a:endParaRPr>
          </a:p>
          <a:p>
            <a:pPr algn="just">
              <a:buNone/>
            </a:pPr>
            <a:r>
              <a:rPr lang="it-IT" sz="2400" dirty="0" smtClean="0">
                <a:latin typeface="+mj-lt"/>
              </a:rPr>
              <a:t>I Titolari di Protezione Umanitaria in quanto destinatari</a:t>
            </a:r>
          </a:p>
          <a:p>
            <a:pPr algn="just">
              <a:buNone/>
            </a:pPr>
            <a:r>
              <a:rPr lang="it-IT" sz="2400" dirty="0" smtClean="0">
                <a:latin typeface="+mj-lt"/>
              </a:rPr>
              <a:t>di altri canali di finanziamento da parte del Ministero</a:t>
            </a:r>
          </a:p>
          <a:p>
            <a:pPr algn="just">
              <a:buNone/>
            </a:pPr>
            <a:r>
              <a:rPr lang="it-IT" sz="2400" dirty="0" smtClean="0">
                <a:latin typeface="+mj-lt"/>
              </a:rPr>
              <a:t>dell’Interno </a:t>
            </a:r>
            <a:endParaRPr lang="it-IT" sz="2400" dirty="0" smtClean="0">
              <a:latin typeface="+mj-lt"/>
            </a:endParaRPr>
          </a:p>
          <a:p>
            <a:pPr algn="just">
              <a:buNone/>
            </a:pPr>
            <a:endParaRPr lang="it-IT" sz="2400" i="1" dirty="0" smtClean="0"/>
          </a:p>
          <a:p>
            <a:pPr algn="just">
              <a:buNone/>
            </a:pPr>
            <a:r>
              <a:rPr lang="it-IT" sz="2400" i="1" dirty="0" smtClean="0"/>
              <a:t>- Destinatari che beneficiano </a:t>
            </a:r>
            <a:r>
              <a:rPr lang="it-IT" sz="2400" i="1" dirty="0" smtClean="0"/>
              <a:t>anche dei servizi erogati dallo SPRAR </a:t>
            </a:r>
            <a:r>
              <a:rPr lang="it-IT" sz="2400" i="1" dirty="0" smtClean="0"/>
              <a:t>;</a:t>
            </a:r>
            <a:endParaRPr lang="it-IT" sz="2400" dirty="0" smtClean="0"/>
          </a:p>
          <a:p>
            <a:pPr algn="just">
              <a:buNone/>
            </a:pPr>
            <a:endParaRPr lang="it-IT" sz="2400" dirty="0">
              <a:latin typeface="+mj-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7620000" cy="1325562"/>
          </a:xfrm>
        </p:spPr>
        <p:txBody>
          <a:bodyPr/>
          <a:lstStyle/>
          <a:p>
            <a:r>
              <a:rPr lang="it-IT" sz="4400" b="1" dirty="0" smtClean="0"/>
              <a:t>Quali sono i loro fabbisogni?</a:t>
            </a:r>
            <a:r>
              <a:rPr lang="it-IT" sz="4800" b="1" dirty="0" smtClean="0"/>
              <a:t/>
            </a:r>
            <a:br>
              <a:rPr lang="it-IT" sz="4800" b="1" dirty="0" smtClean="0"/>
            </a:br>
            <a:endParaRPr lang="it-IT" dirty="0"/>
          </a:p>
        </p:txBody>
      </p:sp>
      <p:sp>
        <p:nvSpPr>
          <p:cNvPr id="3" name="Segnaposto contenuto 2"/>
          <p:cNvSpPr>
            <a:spLocks noGrp="1"/>
          </p:cNvSpPr>
          <p:nvPr>
            <p:ph idx="1"/>
          </p:nvPr>
        </p:nvSpPr>
        <p:spPr>
          <a:xfrm>
            <a:off x="457200" y="968991"/>
            <a:ext cx="7620000" cy="5431809"/>
          </a:xfrm>
        </p:spPr>
        <p:txBody>
          <a:bodyPr>
            <a:normAutofit fontScale="85000" lnSpcReduction="20000"/>
          </a:bodyPr>
          <a:lstStyle/>
          <a:p>
            <a:pPr algn="just">
              <a:buNone/>
            </a:pPr>
            <a:endParaRPr lang="it-IT" sz="2400" dirty="0" smtClean="0"/>
          </a:p>
          <a:p>
            <a:pPr algn="just">
              <a:buNone/>
            </a:pPr>
            <a:r>
              <a:rPr lang="it-IT" sz="2400" dirty="0" smtClean="0"/>
              <a:t>Molti richiedenti e/o titolari di protezione si trovano di fatto</a:t>
            </a:r>
          </a:p>
          <a:p>
            <a:pPr algn="just">
              <a:buNone/>
            </a:pPr>
            <a:r>
              <a:rPr lang="it-IT" sz="2400" dirty="0" smtClean="0"/>
              <a:t>abbandonati a loro stessi, con ben poche opportunità di crearsi un</a:t>
            </a:r>
          </a:p>
          <a:p>
            <a:pPr algn="just">
              <a:buNone/>
            </a:pPr>
            <a:r>
              <a:rPr lang="it-IT" sz="2400" dirty="0" smtClean="0"/>
              <a:t>percorso autonomo, che vede centinaia di rifugiati vivere a margine</a:t>
            </a:r>
          </a:p>
          <a:p>
            <a:pPr algn="just">
              <a:buNone/>
            </a:pPr>
            <a:r>
              <a:rPr lang="it-IT" sz="2400" dirty="0" smtClean="0"/>
              <a:t>della società, in condizioni di assoluto degrado.</a:t>
            </a:r>
          </a:p>
          <a:p>
            <a:pPr algn="just">
              <a:buNone/>
            </a:pPr>
            <a:endParaRPr lang="it-IT" sz="2400" b="1" dirty="0" smtClean="0"/>
          </a:p>
          <a:p>
            <a:pPr algn="just">
              <a:buFont typeface="Wingdings" pitchFamily="2" charset="2"/>
              <a:buChar char="§"/>
            </a:pPr>
            <a:r>
              <a:rPr lang="it-IT" sz="2400" b="1" dirty="0" smtClean="0"/>
              <a:t>Ricerca di un lavoro</a:t>
            </a:r>
          </a:p>
          <a:p>
            <a:pPr algn="just">
              <a:buFont typeface="Wingdings" pitchFamily="2" charset="2"/>
              <a:buChar char="§"/>
            </a:pPr>
            <a:endParaRPr lang="it-IT" sz="2400" b="1" dirty="0" smtClean="0"/>
          </a:p>
          <a:p>
            <a:pPr algn="just">
              <a:buFont typeface="Wingdings" pitchFamily="2" charset="2"/>
              <a:buChar char="§"/>
            </a:pPr>
            <a:r>
              <a:rPr lang="it-IT" sz="2400" b="1" dirty="0" smtClean="0"/>
              <a:t>Affitto di un alloggio</a:t>
            </a:r>
          </a:p>
          <a:p>
            <a:pPr algn="just">
              <a:buFont typeface="Wingdings" pitchFamily="2" charset="2"/>
              <a:buChar char="§"/>
            </a:pPr>
            <a:endParaRPr lang="it-IT" sz="2400" b="1" dirty="0" smtClean="0"/>
          </a:p>
          <a:p>
            <a:pPr algn="just">
              <a:buFont typeface="Wingdings" pitchFamily="2" charset="2"/>
              <a:buChar char="§"/>
            </a:pPr>
            <a:r>
              <a:rPr lang="it-IT" sz="2400" b="1" dirty="0" smtClean="0"/>
              <a:t>Consulenza medico-sanitaria ed accompagnamento agli Enti locali (Agenzie delle Entrate, ASL, ecc.)</a:t>
            </a:r>
          </a:p>
          <a:p>
            <a:pPr algn="just">
              <a:buFont typeface="Wingdings" pitchFamily="2" charset="2"/>
              <a:buChar char="§"/>
            </a:pPr>
            <a:endParaRPr lang="it-IT" sz="2400" b="1" dirty="0" smtClean="0"/>
          </a:p>
          <a:p>
            <a:pPr algn="just">
              <a:buFont typeface="Wingdings" pitchFamily="2" charset="2"/>
              <a:buChar char="§"/>
            </a:pPr>
            <a:r>
              <a:rPr lang="it-IT" sz="2400" b="1" dirty="0" smtClean="0"/>
              <a:t>Consulenza legale per audizione, richiesta ricongiungimento familiare, ecc.</a:t>
            </a:r>
          </a:p>
          <a:p>
            <a:pPr algn="just">
              <a:buFont typeface="Wingdings" pitchFamily="2" charset="2"/>
              <a:buChar char="§"/>
            </a:pPr>
            <a:endParaRPr lang="it-IT" sz="2400" b="1" dirty="0" smtClean="0"/>
          </a:p>
          <a:p>
            <a:pPr algn="just">
              <a:buFont typeface="Wingdings" pitchFamily="2" charset="2"/>
              <a:buChar char="§"/>
            </a:pPr>
            <a:r>
              <a:rPr lang="it-IT" sz="2400" b="1" dirty="0" smtClean="0"/>
              <a:t>Approfondimento della lingua del Paese ospitante</a:t>
            </a:r>
          </a:p>
          <a:p>
            <a:pPr>
              <a:buNone/>
            </a:pPr>
            <a:endParaRPr lang="it-IT" sz="2400" b="1" dirty="0" smtClean="0"/>
          </a:p>
          <a:p>
            <a:endParaRPr lang="it-IT"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0"/>
            <a:ext cx="7620000" cy="1143000"/>
          </a:xfrm>
        </p:spPr>
        <p:txBody>
          <a:bodyPr/>
          <a:lstStyle/>
          <a:p>
            <a:r>
              <a:rPr lang="it-IT" dirty="0" smtClean="0"/>
              <a:t>Il Fondo</a:t>
            </a:r>
            <a:endParaRPr lang="it-IT" dirty="0"/>
          </a:p>
        </p:txBody>
      </p:sp>
      <p:sp>
        <p:nvSpPr>
          <p:cNvPr id="3" name="Segnaposto contenuto 2"/>
          <p:cNvSpPr>
            <a:spLocks noGrp="1"/>
          </p:cNvSpPr>
          <p:nvPr>
            <p:ph idx="1"/>
          </p:nvPr>
        </p:nvSpPr>
        <p:spPr>
          <a:xfrm>
            <a:off x="355600" y="1120140"/>
            <a:ext cx="7620000" cy="960120"/>
          </a:xfrm>
        </p:spPr>
        <p:txBody>
          <a:bodyPr/>
          <a:lstStyle/>
          <a:p>
            <a:pPr marL="114300" indent="0">
              <a:buNone/>
            </a:pPr>
            <a:r>
              <a:rPr lang="it-IT" dirty="0"/>
              <a:t>F</a:t>
            </a:r>
            <a:r>
              <a:rPr lang="it-IT" dirty="0" smtClean="0"/>
              <a:t>inanziato </a:t>
            </a:r>
            <a:r>
              <a:rPr lang="it-IT" dirty="0"/>
              <a:t>dal </a:t>
            </a:r>
            <a:r>
              <a:rPr lang="it-IT" dirty="0" smtClean="0"/>
              <a:t>FER - Fondo </a:t>
            </a:r>
            <a:r>
              <a:rPr lang="it-IT" dirty="0"/>
              <a:t>Europeo per i Rifugiati </a:t>
            </a:r>
            <a:r>
              <a:rPr lang="it-IT" dirty="0" smtClean="0"/>
              <a:t>2008 - 2013 Annualità </a:t>
            </a:r>
            <a:r>
              <a:rPr lang="it-IT" dirty="0"/>
              <a:t>2012. Azione 1 </a:t>
            </a:r>
            <a:r>
              <a:rPr lang="it-IT" dirty="0" smtClean="0"/>
              <a:t>con un finanziamento di 339.820 €</a:t>
            </a:r>
            <a:endParaRPr lang="it-IT" dirty="0"/>
          </a:p>
          <a:p>
            <a:pPr marL="114300" indent="0">
              <a:buNone/>
            </a:pPr>
            <a:endParaRPr lang="it-IT" dirty="0"/>
          </a:p>
        </p:txBody>
      </p:sp>
      <p:sp>
        <p:nvSpPr>
          <p:cNvPr id="4" name="Titolo 1"/>
          <p:cNvSpPr txBox="1">
            <a:spLocks/>
          </p:cNvSpPr>
          <p:nvPr/>
        </p:nvSpPr>
        <p:spPr>
          <a:xfrm>
            <a:off x="457200" y="1991678"/>
            <a:ext cx="7620000" cy="1143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r>
              <a:rPr lang="it-IT" dirty="0" smtClean="0"/>
              <a:t>Gli attori</a:t>
            </a:r>
            <a:endParaRPr lang="it-IT" dirty="0"/>
          </a:p>
        </p:txBody>
      </p:sp>
      <p:graphicFrame>
        <p:nvGraphicFramePr>
          <p:cNvPr id="8" name="Diagramma 7"/>
          <p:cNvGraphicFramePr/>
          <p:nvPr>
            <p:extLst>
              <p:ext uri="{D42A27DB-BD31-4B8C-83A1-F6EECF244321}">
                <p14:modId xmlns:p14="http://schemas.microsoft.com/office/powerpoint/2010/main" xmlns="" val="2732593581"/>
              </p:ext>
            </p:extLst>
          </p:nvPr>
        </p:nvGraphicFramePr>
        <p:xfrm>
          <a:off x="1066800" y="3381958"/>
          <a:ext cx="6908800" cy="30747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80191076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Graphic spid="8"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Attività progettuali proposte:</a:t>
            </a:r>
            <a:endParaRPr lang="it-IT" dirty="0"/>
          </a:p>
        </p:txBody>
      </p:sp>
      <p:sp>
        <p:nvSpPr>
          <p:cNvPr id="3" name="Segnaposto contenuto 2"/>
          <p:cNvSpPr>
            <a:spLocks noGrp="1"/>
          </p:cNvSpPr>
          <p:nvPr>
            <p:ph idx="1"/>
          </p:nvPr>
        </p:nvSpPr>
        <p:spPr>
          <a:xfrm>
            <a:off x="457200" y="1600200"/>
            <a:ext cx="7620000" cy="2240179"/>
          </a:xfrm>
        </p:spPr>
        <p:txBody>
          <a:bodyPr>
            <a:normAutofit/>
          </a:bodyPr>
          <a:lstStyle/>
          <a:p>
            <a:pPr>
              <a:lnSpc>
                <a:spcPct val="200000"/>
              </a:lnSpc>
              <a:buFont typeface="Wingdings" charset="2"/>
              <a:buChar char="u"/>
            </a:pPr>
            <a:r>
              <a:rPr lang="it-IT" dirty="0" smtClean="0"/>
              <a:t> Attività 1 - </a:t>
            </a:r>
            <a:r>
              <a:rPr lang="it-IT" dirty="0"/>
              <a:t>INDIVIDUAZIONE DEI </a:t>
            </a:r>
            <a:r>
              <a:rPr lang="it-IT" dirty="0" smtClean="0"/>
              <a:t>DESTINATARI</a:t>
            </a:r>
          </a:p>
          <a:p>
            <a:pPr>
              <a:lnSpc>
                <a:spcPct val="200000"/>
              </a:lnSpc>
              <a:buFont typeface="Wingdings" charset="2"/>
              <a:buChar char="u"/>
            </a:pPr>
            <a:r>
              <a:rPr lang="it-IT" dirty="0" smtClean="0"/>
              <a:t> Attività 2 - EROGAZIONE DEI SERVIZI AI DESTINATARI</a:t>
            </a:r>
          </a:p>
          <a:p>
            <a:pPr>
              <a:lnSpc>
                <a:spcPct val="200000"/>
              </a:lnSpc>
              <a:buFont typeface="Wingdings" charset="2"/>
              <a:buChar char="u"/>
            </a:pPr>
            <a:r>
              <a:rPr lang="it-IT" dirty="0" smtClean="0"/>
              <a:t> Attività </a:t>
            </a:r>
            <a:r>
              <a:rPr lang="it-IT" dirty="0"/>
              <a:t>3  - MODELLIZZAZIONE PERCORSO DI INSERIMENTO</a:t>
            </a:r>
            <a:r>
              <a:rPr lang="it-IT" dirty="0" smtClean="0"/>
              <a:t> </a:t>
            </a:r>
            <a:endParaRPr lang="it-IT" dirty="0"/>
          </a:p>
        </p:txBody>
      </p:sp>
    </p:spTree>
    <p:extLst>
      <p:ext uri="{BB962C8B-B14F-4D97-AF65-F5344CB8AC3E}">
        <p14:creationId xmlns:p14="http://schemas.microsoft.com/office/powerpoint/2010/main" xmlns="" val="739669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2875"/>
            <a:ext cx="7620000" cy="558800"/>
          </a:xfrm>
          <a:solidFill>
            <a:srgbClr val="A9A57C"/>
          </a:solidFill>
        </p:spPr>
        <p:txBody>
          <a:bodyPr/>
          <a:lstStyle/>
          <a:p>
            <a:r>
              <a:rPr lang="it-IT" sz="2400" dirty="0" smtClean="0"/>
              <a:t>Risultati attesi:</a:t>
            </a:r>
            <a:endParaRPr lang="it-IT" sz="2400" dirty="0"/>
          </a:p>
        </p:txBody>
      </p:sp>
      <p:sp>
        <p:nvSpPr>
          <p:cNvPr id="15" name="Rettangolo 14"/>
          <p:cNvSpPr/>
          <p:nvPr/>
        </p:nvSpPr>
        <p:spPr>
          <a:xfrm>
            <a:off x="566118" y="1501880"/>
            <a:ext cx="7620000" cy="761234"/>
          </a:xfrm>
          <a:prstGeom prst="rect">
            <a:avLst/>
          </a:prstGeom>
        </p:spPr>
        <p:txBody>
          <a:bodyPr wrap="square">
            <a:spAutoFit/>
          </a:bodyPr>
          <a:lstStyle/>
          <a:p>
            <a:pPr>
              <a:lnSpc>
                <a:spcPct val="90000"/>
              </a:lnSpc>
            </a:pPr>
            <a:r>
              <a:rPr lang="it-IT" sz="1600" b="1" dirty="0" smtClean="0"/>
              <a:t>FORMAZIONE PROFESSIONALE E INSERIMENTO LAVORATIVO</a:t>
            </a:r>
          </a:p>
          <a:p>
            <a:pPr algn="just">
              <a:lnSpc>
                <a:spcPct val="90000"/>
              </a:lnSpc>
            </a:pPr>
            <a:r>
              <a:rPr lang="it-IT" sz="1600" dirty="0" smtClean="0"/>
              <a:t>valorizzazione delle </a:t>
            </a:r>
            <a:r>
              <a:rPr lang="it-IT" sz="1600" dirty="0"/>
              <a:t>competenze, riqualificazione professionale</a:t>
            </a:r>
            <a:r>
              <a:rPr lang="it-IT" sz="1600" dirty="0" smtClean="0"/>
              <a:t>, orientamento </a:t>
            </a:r>
            <a:r>
              <a:rPr lang="it-IT" sz="1600" dirty="0"/>
              <a:t>al lavoro con erogazione di 20 tirocini con riconoscimento di indennità di </a:t>
            </a:r>
            <a:r>
              <a:rPr lang="it-IT" sz="1600" dirty="0" smtClean="0"/>
              <a:t>frequenza;</a:t>
            </a:r>
            <a:endParaRPr lang="it-IT" sz="1600" dirty="0"/>
          </a:p>
        </p:txBody>
      </p:sp>
      <p:sp>
        <p:nvSpPr>
          <p:cNvPr id="17" name="Ovale 16"/>
          <p:cNvSpPr/>
          <p:nvPr/>
        </p:nvSpPr>
        <p:spPr>
          <a:xfrm>
            <a:off x="368046" y="1616327"/>
            <a:ext cx="117441" cy="12095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8" name="Rettangolo 17"/>
          <p:cNvSpPr/>
          <p:nvPr/>
        </p:nvSpPr>
        <p:spPr>
          <a:xfrm>
            <a:off x="566118" y="2342589"/>
            <a:ext cx="7620000" cy="1298817"/>
          </a:xfrm>
          <a:prstGeom prst="rect">
            <a:avLst/>
          </a:prstGeom>
        </p:spPr>
        <p:txBody>
          <a:bodyPr wrap="square">
            <a:spAutoFit/>
          </a:bodyPr>
          <a:lstStyle/>
          <a:p>
            <a:pPr>
              <a:lnSpc>
                <a:spcPct val="90000"/>
              </a:lnSpc>
            </a:pPr>
            <a:r>
              <a:rPr lang="it-IT" sz="1600" b="1" dirty="0" smtClean="0"/>
              <a:t>RICERCA OPPORTUNITÀ ALLOGGIATIVE:</a:t>
            </a:r>
          </a:p>
          <a:p>
            <a:pPr algn="just"/>
            <a:r>
              <a:rPr lang="it-IT" sz="1600" dirty="0"/>
              <a:t>fruibilità da parte dei destinatari di strumenti per la </a:t>
            </a:r>
            <a:r>
              <a:rPr lang="it-IT" sz="1600" dirty="0" smtClean="0"/>
              <a:t>ricerca attiva </a:t>
            </a:r>
            <a:r>
              <a:rPr lang="it-IT" sz="1600" dirty="0"/>
              <a:t>di un alloggio. Orientamento e conoscenza della normativa di settore e delle </a:t>
            </a:r>
            <a:r>
              <a:rPr lang="it-IT" sz="1600" dirty="0" smtClean="0"/>
              <a:t>opportunità presenti </a:t>
            </a:r>
            <a:r>
              <a:rPr lang="it-IT" sz="1600" dirty="0"/>
              <a:t>sul territorio nazionale e locale</a:t>
            </a:r>
            <a:r>
              <a:rPr lang="it-IT" sz="1600" dirty="0" smtClean="0"/>
              <a:t>. </a:t>
            </a:r>
            <a:r>
              <a:rPr lang="it-IT" sz="1600" dirty="0"/>
              <a:t>Erogazione di 20 contributi alloggio </a:t>
            </a:r>
            <a:r>
              <a:rPr lang="it-IT" sz="1600" dirty="0" smtClean="0"/>
              <a:t>conseguenti all’individuazione </a:t>
            </a:r>
            <a:r>
              <a:rPr lang="it-IT" sz="1600" dirty="0"/>
              <a:t>di </a:t>
            </a:r>
            <a:r>
              <a:rPr lang="it-IT" sz="1600" dirty="0" smtClean="0"/>
              <a:t>una sistemazione autonoma;</a:t>
            </a:r>
            <a:endParaRPr lang="it-IT" sz="1600" dirty="0"/>
          </a:p>
        </p:txBody>
      </p:sp>
      <p:sp>
        <p:nvSpPr>
          <p:cNvPr id="19" name="Ovale 18"/>
          <p:cNvSpPr/>
          <p:nvPr/>
        </p:nvSpPr>
        <p:spPr>
          <a:xfrm>
            <a:off x="361620" y="2457036"/>
            <a:ext cx="117441" cy="12095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0" name="Rettangolo 19"/>
          <p:cNvSpPr/>
          <p:nvPr/>
        </p:nvSpPr>
        <p:spPr>
          <a:xfrm>
            <a:off x="544257" y="3745133"/>
            <a:ext cx="7620000" cy="837152"/>
          </a:xfrm>
          <a:prstGeom prst="rect">
            <a:avLst/>
          </a:prstGeom>
        </p:spPr>
        <p:txBody>
          <a:bodyPr wrap="square">
            <a:spAutoFit/>
          </a:bodyPr>
          <a:lstStyle/>
          <a:p>
            <a:pPr>
              <a:lnSpc>
                <a:spcPct val="90000"/>
              </a:lnSpc>
            </a:pPr>
            <a:r>
              <a:rPr lang="it-IT" sz="1600" b="1" dirty="0" smtClean="0"/>
              <a:t>CORSI D’ITALIANO:</a:t>
            </a:r>
          </a:p>
          <a:p>
            <a:pPr algn="just"/>
            <a:r>
              <a:rPr lang="it-IT" sz="1600" dirty="0" smtClean="0"/>
              <a:t>conoscenza </a:t>
            </a:r>
            <a:r>
              <a:rPr lang="it-IT" sz="1600" dirty="0"/>
              <a:t>a vari livelli della lingua italiana</a:t>
            </a:r>
            <a:r>
              <a:rPr lang="it-IT" sz="1600" dirty="0" smtClean="0"/>
              <a:t>. </a:t>
            </a:r>
            <a:r>
              <a:rPr lang="it-IT" sz="1600" dirty="0"/>
              <a:t>Approfondimento di vocabolari “settoriali</a:t>
            </a:r>
            <a:r>
              <a:rPr lang="it-IT" sz="1600" dirty="0" smtClean="0"/>
              <a:t>” ad </a:t>
            </a:r>
            <a:r>
              <a:rPr lang="it-IT" sz="1600" dirty="0"/>
              <a:t>hoc nell’accompagnamento all’inserimento in particolari ambiti </a:t>
            </a:r>
            <a:r>
              <a:rPr lang="it-IT" sz="1600" dirty="0" smtClean="0"/>
              <a:t>lavorativi;</a:t>
            </a:r>
            <a:endParaRPr lang="it-IT" sz="1600" dirty="0"/>
          </a:p>
        </p:txBody>
      </p:sp>
      <p:sp>
        <p:nvSpPr>
          <p:cNvPr id="21" name="Ovale 20"/>
          <p:cNvSpPr/>
          <p:nvPr/>
        </p:nvSpPr>
        <p:spPr>
          <a:xfrm>
            <a:off x="339759" y="3859580"/>
            <a:ext cx="117441" cy="12095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2" name="Rettangolo 21"/>
          <p:cNvSpPr/>
          <p:nvPr/>
        </p:nvSpPr>
        <p:spPr>
          <a:xfrm>
            <a:off x="515969" y="4715838"/>
            <a:ext cx="7620000" cy="1052596"/>
          </a:xfrm>
          <a:prstGeom prst="rect">
            <a:avLst/>
          </a:prstGeom>
        </p:spPr>
        <p:txBody>
          <a:bodyPr wrap="square">
            <a:spAutoFit/>
          </a:bodyPr>
          <a:lstStyle/>
          <a:p>
            <a:pPr>
              <a:lnSpc>
                <a:spcPct val="90000"/>
              </a:lnSpc>
            </a:pPr>
            <a:r>
              <a:rPr lang="it-IT" sz="1600" b="1" dirty="0" smtClean="0"/>
              <a:t>INFORMAZIONE, ORIENTAMENTO E TUTELA LEGALE:</a:t>
            </a:r>
          </a:p>
          <a:p>
            <a:pPr algn="just"/>
            <a:r>
              <a:rPr lang="it-IT" sz="1600" dirty="0"/>
              <a:t>fornire i destinatari di un’informazione completa </a:t>
            </a:r>
            <a:r>
              <a:rPr lang="it-IT" sz="1600" dirty="0" smtClean="0"/>
              <a:t>e di </a:t>
            </a:r>
            <a:r>
              <a:rPr lang="it-IT" sz="1600" dirty="0"/>
              <a:t>una documentazione puntuale, da presentare agli uffici con cui si interfacciano durante </a:t>
            </a:r>
            <a:r>
              <a:rPr lang="it-IT" sz="1600" dirty="0" smtClean="0"/>
              <a:t>il percorso </a:t>
            </a:r>
            <a:r>
              <a:rPr lang="it-IT" sz="1600" dirty="0"/>
              <a:t>di integrazione. Dotare i destinatari che </a:t>
            </a:r>
            <a:r>
              <a:rPr lang="it-IT" sz="1600" dirty="0" smtClean="0"/>
              <a:t>ne abbiano </a:t>
            </a:r>
            <a:r>
              <a:rPr lang="it-IT" sz="1600" dirty="0"/>
              <a:t>i requisiti dell’iscrizione </a:t>
            </a:r>
            <a:r>
              <a:rPr lang="it-IT" sz="1600" dirty="0" smtClean="0"/>
              <a:t>anagrafica;</a:t>
            </a:r>
            <a:endParaRPr lang="it-IT" sz="1600" dirty="0"/>
          </a:p>
        </p:txBody>
      </p:sp>
      <p:sp>
        <p:nvSpPr>
          <p:cNvPr id="23" name="Ovale 22"/>
          <p:cNvSpPr/>
          <p:nvPr/>
        </p:nvSpPr>
        <p:spPr>
          <a:xfrm>
            <a:off x="339759" y="4830285"/>
            <a:ext cx="117441" cy="12095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xmlns="" val="968076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ppt_x"/>
                                          </p:val>
                                        </p:tav>
                                        <p:tav tm="100000">
                                          <p:val>
                                            <p:strVal val="#ppt_x"/>
                                          </p:val>
                                        </p:tav>
                                      </p:tavLst>
                                    </p:anim>
                                    <p:anim calcmode="lin" valueType="num">
                                      <p:cBhvr additive="base">
                                        <p:cTn id="18" dur="500" fill="hold"/>
                                        <p:tgtEl>
                                          <p:spTgt spid="18"/>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ppt_x"/>
                                          </p:val>
                                        </p:tav>
                                        <p:tav tm="100000">
                                          <p:val>
                                            <p:strVal val="#ppt_x"/>
                                          </p:val>
                                        </p:tav>
                                      </p:tavLst>
                                    </p:anim>
                                    <p:anim calcmode="lin" valueType="num">
                                      <p:cBhvr additive="base">
                                        <p:cTn id="2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fill="hold"/>
                                        <p:tgtEl>
                                          <p:spTgt spid="20"/>
                                        </p:tgtEl>
                                        <p:attrNameLst>
                                          <p:attrName>ppt_x</p:attrName>
                                        </p:attrNameLst>
                                      </p:cBhvr>
                                      <p:tavLst>
                                        <p:tav tm="0">
                                          <p:val>
                                            <p:strVal val="#ppt_x"/>
                                          </p:val>
                                        </p:tav>
                                        <p:tav tm="100000">
                                          <p:val>
                                            <p:strVal val="#ppt_x"/>
                                          </p:val>
                                        </p:tav>
                                      </p:tavLst>
                                    </p:anim>
                                    <p:anim calcmode="lin" valueType="num">
                                      <p:cBhvr additive="base">
                                        <p:cTn id="28" dur="500" fill="hold"/>
                                        <p:tgtEl>
                                          <p:spTgt spid="2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ppt_x"/>
                                          </p:val>
                                        </p:tav>
                                        <p:tav tm="100000">
                                          <p:val>
                                            <p:strVal val="#ppt_x"/>
                                          </p:val>
                                        </p:tav>
                                      </p:tavLst>
                                    </p:anim>
                                    <p:anim calcmode="lin" valueType="num">
                                      <p:cBhvr additive="base">
                                        <p:cTn id="3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500" fill="hold"/>
                                        <p:tgtEl>
                                          <p:spTgt spid="22"/>
                                        </p:tgtEl>
                                        <p:attrNameLst>
                                          <p:attrName>ppt_x</p:attrName>
                                        </p:attrNameLst>
                                      </p:cBhvr>
                                      <p:tavLst>
                                        <p:tav tm="0">
                                          <p:val>
                                            <p:strVal val="#ppt_x"/>
                                          </p:val>
                                        </p:tav>
                                        <p:tav tm="100000">
                                          <p:val>
                                            <p:strVal val="#ppt_x"/>
                                          </p:val>
                                        </p:tav>
                                      </p:tavLst>
                                    </p:anim>
                                    <p:anim calcmode="lin" valueType="num">
                                      <p:cBhvr additive="base">
                                        <p:cTn id="38" dur="500" fill="hold"/>
                                        <p:tgtEl>
                                          <p:spTgt spid="22"/>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500" fill="hold"/>
                                        <p:tgtEl>
                                          <p:spTgt spid="23"/>
                                        </p:tgtEl>
                                        <p:attrNameLst>
                                          <p:attrName>ppt_x</p:attrName>
                                        </p:attrNameLst>
                                      </p:cBhvr>
                                      <p:tavLst>
                                        <p:tav tm="0">
                                          <p:val>
                                            <p:strVal val="#ppt_x"/>
                                          </p:val>
                                        </p:tav>
                                        <p:tav tm="100000">
                                          <p:val>
                                            <p:strVal val="#ppt_x"/>
                                          </p:val>
                                        </p:tav>
                                      </p:tavLst>
                                    </p:anim>
                                    <p:anim calcmode="lin" valueType="num">
                                      <p:cBhvr additive="base">
                                        <p:cTn id="4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animBg="1"/>
      <p:bldP spid="18" grpId="0"/>
      <p:bldP spid="19" grpId="0" animBg="1"/>
      <p:bldP spid="20" grpId="0"/>
      <p:bldP spid="21" grpId="0" animBg="1"/>
      <p:bldP spid="22" grpId="0"/>
      <p:bldP spid="2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542699" y="1874251"/>
            <a:ext cx="7620000" cy="1083374"/>
          </a:xfrm>
          <a:prstGeom prst="rect">
            <a:avLst/>
          </a:prstGeom>
        </p:spPr>
        <p:txBody>
          <a:bodyPr wrap="square">
            <a:spAutoFit/>
          </a:bodyPr>
          <a:lstStyle/>
          <a:p>
            <a:pPr>
              <a:lnSpc>
                <a:spcPct val="90000"/>
              </a:lnSpc>
            </a:pPr>
            <a:r>
              <a:rPr lang="it-IT" sz="1600" b="1" dirty="0" smtClean="0"/>
              <a:t>DIFFUSIONE DEL PROGETTO:</a:t>
            </a:r>
          </a:p>
          <a:p>
            <a:pPr algn="just"/>
            <a:r>
              <a:rPr lang="it-IT" sz="1600" dirty="0"/>
              <a:t>diffusione del progetto e delle azioni a favore dell’accoglienza, </a:t>
            </a:r>
            <a:r>
              <a:rPr lang="it-IT" sz="1600" dirty="0" smtClean="0"/>
              <a:t>alle principali </a:t>
            </a:r>
            <a:r>
              <a:rPr lang="it-IT" sz="1600" dirty="0"/>
              <a:t>realtà territoriali ed al grande pubblico. Realizzazione di incontri e produzione </a:t>
            </a:r>
            <a:r>
              <a:rPr lang="it-IT" sz="1600" dirty="0" smtClean="0"/>
              <a:t>di </a:t>
            </a:r>
            <a:r>
              <a:rPr lang="es-ES_tradnl" sz="1600" dirty="0" err="1" smtClean="0"/>
              <a:t>materiale</a:t>
            </a:r>
            <a:r>
              <a:rPr lang="es-ES_tradnl" sz="1600" dirty="0" smtClean="0"/>
              <a:t> informativo;</a:t>
            </a:r>
            <a:endParaRPr lang="it-IT" sz="1600" dirty="0"/>
          </a:p>
        </p:txBody>
      </p:sp>
      <p:sp>
        <p:nvSpPr>
          <p:cNvPr id="5" name="Ovale 4"/>
          <p:cNvSpPr/>
          <p:nvPr/>
        </p:nvSpPr>
        <p:spPr>
          <a:xfrm>
            <a:off x="338201" y="1988698"/>
            <a:ext cx="117441" cy="12095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6" name="Rettangolo 5"/>
          <p:cNvSpPr/>
          <p:nvPr/>
        </p:nvSpPr>
        <p:spPr>
          <a:xfrm>
            <a:off x="542699" y="3085717"/>
            <a:ext cx="7620000" cy="2037481"/>
          </a:xfrm>
          <a:prstGeom prst="rect">
            <a:avLst/>
          </a:prstGeom>
        </p:spPr>
        <p:txBody>
          <a:bodyPr wrap="square">
            <a:spAutoFit/>
          </a:bodyPr>
          <a:lstStyle/>
          <a:p>
            <a:pPr>
              <a:lnSpc>
                <a:spcPct val="90000"/>
              </a:lnSpc>
            </a:pPr>
            <a:r>
              <a:rPr lang="it-IT" sz="1600" b="1" dirty="0" smtClean="0"/>
              <a:t>RISULTATI INDIRETTI:</a:t>
            </a:r>
          </a:p>
          <a:p>
            <a:pPr marL="285750" indent="-285750">
              <a:buFont typeface="Arial"/>
              <a:buChar char="•"/>
            </a:pPr>
            <a:r>
              <a:rPr lang="it-IT" sz="1600" dirty="0"/>
              <a:t>consolidamento e allargamento ad altre realtà della rete;</a:t>
            </a:r>
          </a:p>
          <a:p>
            <a:pPr marL="285750" indent="-285750">
              <a:buFont typeface="Arial"/>
              <a:buChar char="•"/>
            </a:pPr>
            <a:r>
              <a:rPr lang="it-IT" sz="1600" dirty="0" smtClean="0"/>
              <a:t>contributo </a:t>
            </a:r>
            <a:r>
              <a:rPr lang="it-IT" sz="1600" dirty="0"/>
              <a:t>alla preparazione dell’ambiente all’accoglienza;</a:t>
            </a:r>
          </a:p>
          <a:p>
            <a:pPr marL="285750" indent="-285750">
              <a:buFont typeface="Arial"/>
              <a:buChar char="•"/>
            </a:pPr>
            <a:r>
              <a:rPr lang="it-IT" sz="1600" dirty="0" smtClean="0"/>
              <a:t>accrescimento </a:t>
            </a:r>
            <a:r>
              <a:rPr lang="it-IT" sz="1600" dirty="0"/>
              <a:t>della conoscenza e della consapevolezza delle regole e dei codici della</a:t>
            </a:r>
          </a:p>
          <a:p>
            <a:r>
              <a:rPr lang="it-IT" sz="1600" dirty="0"/>
              <a:t> </a:t>
            </a:r>
            <a:r>
              <a:rPr lang="it-IT" sz="1600" dirty="0" smtClean="0"/>
              <a:t>     convivenza </a:t>
            </a:r>
            <a:r>
              <a:rPr lang="it-IT" sz="1600" dirty="0"/>
              <a:t>in Italia nei </a:t>
            </a:r>
            <a:r>
              <a:rPr lang="it-IT" sz="1600" dirty="0" smtClean="0"/>
              <a:t>beneficiari;</a:t>
            </a:r>
            <a:endParaRPr lang="it-IT" sz="1600" dirty="0"/>
          </a:p>
          <a:p>
            <a:pPr marL="285750" indent="-285750">
              <a:buFont typeface="Arial"/>
              <a:buChar char="•"/>
            </a:pPr>
            <a:r>
              <a:rPr lang="it-IT" sz="1600" dirty="0" smtClean="0"/>
              <a:t>modellizzazione </a:t>
            </a:r>
            <a:r>
              <a:rPr lang="it-IT" sz="1600" dirty="0"/>
              <a:t>percorso di inserimento </a:t>
            </a:r>
            <a:r>
              <a:rPr lang="it-IT" sz="1600" dirty="0" smtClean="0"/>
              <a:t>attraverso </a:t>
            </a:r>
            <a:r>
              <a:rPr lang="it-IT" sz="1600" dirty="0"/>
              <a:t>l’Individuazione di modalità più efficaci </a:t>
            </a:r>
            <a:r>
              <a:rPr lang="it-IT" sz="1600" dirty="0" smtClean="0"/>
              <a:t>per una </a:t>
            </a:r>
            <a:r>
              <a:rPr lang="it-IT" sz="1600" dirty="0"/>
              <a:t>migliore presa in </a:t>
            </a:r>
            <a:r>
              <a:rPr lang="it-IT" sz="1600" dirty="0" smtClean="0"/>
              <a:t>carico</a:t>
            </a:r>
          </a:p>
          <a:p>
            <a:pPr algn="just"/>
            <a:endParaRPr lang="it-IT" sz="1600" dirty="0"/>
          </a:p>
        </p:txBody>
      </p:sp>
      <p:sp>
        <p:nvSpPr>
          <p:cNvPr id="7" name="Ovale 6"/>
          <p:cNvSpPr/>
          <p:nvPr/>
        </p:nvSpPr>
        <p:spPr>
          <a:xfrm>
            <a:off x="338201" y="3200164"/>
            <a:ext cx="117441" cy="12095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8" name="Rettangolo 7"/>
          <p:cNvSpPr/>
          <p:nvPr/>
        </p:nvSpPr>
        <p:spPr>
          <a:xfrm>
            <a:off x="542699" y="507904"/>
            <a:ext cx="7620000" cy="1052596"/>
          </a:xfrm>
          <a:prstGeom prst="rect">
            <a:avLst/>
          </a:prstGeom>
        </p:spPr>
        <p:txBody>
          <a:bodyPr wrap="square">
            <a:spAutoFit/>
          </a:bodyPr>
          <a:lstStyle/>
          <a:p>
            <a:pPr>
              <a:lnSpc>
                <a:spcPct val="90000"/>
              </a:lnSpc>
            </a:pPr>
            <a:r>
              <a:rPr lang="it-IT" sz="1600" b="1" dirty="0" smtClean="0"/>
              <a:t>ATTIVITÀ LUDICO-RICREATIVE:</a:t>
            </a:r>
          </a:p>
          <a:p>
            <a:pPr algn="just"/>
            <a:r>
              <a:rPr lang="it-IT" sz="1600" dirty="0"/>
              <a:t>completare il percorso d’integrazione andando oltre il </a:t>
            </a:r>
            <a:r>
              <a:rPr lang="it-IT" sz="1600" dirty="0" smtClean="0"/>
              <a:t>binomio casa</a:t>
            </a:r>
            <a:r>
              <a:rPr lang="it-IT" sz="1600" dirty="0"/>
              <a:t>-lavoro, favorendo lo svilupparsi nei destinatari di un “sentimento” di integrazione</a:t>
            </a:r>
            <a:r>
              <a:rPr lang="it-IT" sz="1600" dirty="0" smtClean="0"/>
              <a:t>, </a:t>
            </a:r>
            <a:r>
              <a:rPr lang="it-IT" sz="1600" dirty="0"/>
              <a:t>si prevedono </a:t>
            </a:r>
            <a:r>
              <a:rPr lang="it-IT" sz="1600" dirty="0" smtClean="0"/>
              <a:t>3 </a:t>
            </a:r>
            <a:r>
              <a:rPr lang="it-IT" sz="1600" dirty="0"/>
              <a:t>laboratori di cui 2 creativi (teatro e arte) ed uno </a:t>
            </a:r>
            <a:r>
              <a:rPr lang="it-IT" sz="1600" dirty="0" smtClean="0"/>
              <a:t>sportivo.</a:t>
            </a:r>
            <a:endParaRPr lang="it-IT" sz="1600" dirty="0"/>
          </a:p>
        </p:txBody>
      </p:sp>
      <p:sp>
        <p:nvSpPr>
          <p:cNvPr id="9" name="Ovale 8"/>
          <p:cNvSpPr/>
          <p:nvPr/>
        </p:nvSpPr>
        <p:spPr>
          <a:xfrm>
            <a:off x="338201" y="622351"/>
            <a:ext cx="117441" cy="12095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xmlns="" val="1349748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animBg="1"/>
      <p:bldP spid="8" grpId="0"/>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395785"/>
            <a:ext cx="7620000" cy="6005015"/>
          </a:xfrm>
        </p:spPr>
        <p:txBody>
          <a:bodyPr/>
          <a:lstStyle/>
          <a:p>
            <a:pPr algn="ctr">
              <a:buNone/>
            </a:pPr>
            <a:endParaRPr lang="it-IT" sz="3200" dirty="0" smtClean="0"/>
          </a:p>
          <a:p>
            <a:pPr algn="ctr">
              <a:buNone/>
            </a:pPr>
            <a:r>
              <a:rPr lang="it-IT" sz="3200" dirty="0" smtClean="0">
                <a:latin typeface="+mj-lt"/>
              </a:rPr>
              <a:t>SE TRA I BENEFICIARI MENZIONATI</a:t>
            </a:r>
          </a:p>
          <a:p>
            <a:pPr algn="ctr">
              <a:buNone/>
            </a:pPr>
            <a:r>
              <a:rPr lang="it-IT" sz="3200" dirty="0" smtClean="0">
                <a:latin typeface="+mj-lt"/>
              </a:rPr>
              <a:t>QUALCUNO SI RIVOLGE A VOI, POTETE</a:t>
            </a:r>
          </a:p>
          <a:p>
            <a:pPr algn="ctr">
              <a:buNone/>
            </a:pPr>
            <a:r>
              <a:rPr lang="it-IT" sz="3200" dirty="0" smtClean="0">
                <a:latin typeface="+mj-lt"/>
              </a:rPr>
              <a:t>COMPILARE LA SCHEDA</a:t>
            </a:r>
          </a:p>
          <a:p>
            <a:pPr algn="ctr">
              <a:buNone/>
            </a:pPr>
            <a:r>
              <a:rPr lang="it-IT" sz="3200" dirty="0" smtClean="0">
                <a:latin typeface="+mj-lt"/>
              </a:rPr>
              <a:t>INVIO ED INVIARLA ALL’INDIRIZZO MAIL</a:t>
            </a:r>
          </a:p>
          <a:p>
            <a:pPr algn="ctr">
              <a:buNone/>
            </a:pPr>
            <a:r>
              <a:rPr lang="it-IT" sz="3200" dirty="0" smtClean="0">
                <a:latin typeface="+mj-lt"/>
                <a:hlinkClick r:id="rId2"/>
              </a:rPr>
              <a:t>enea@provincia.bt.it</a:t>
            </a:r>
            <a:endParaRPr lang="it-IT" sz="3200" dirty="0" smtClean="0">
              <a:latin typeface="+mj-lt"/>
            </a:endParaRPr>
          </a:p>
          <a:p>
            <a:pPr>
              <a:buNone/>
            </a:pPr>
            <a:endParaRPr lang="it-IT" dirty="0">
              <a:latin typeface="+mj-lt"/>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iacenza">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Adiacenza.thmx</Template>
  <TotalTime>669</TotalTime>
  <Words>1007</Words>
  <Application>Microsoft Office PowerPoint</Application>
  <PresentationFormat>Presentazione su schermo (4:3)</PresentationFormat>
  <Paragraphs>117</Paragraphs>
  <Slides>14</Slides>
  <Notes>0</Notes>
  <HiddenSlides>0</HiddenSlides>
  <MMClips>0</MMClips>
  <ScaleCrop>false</ScaleCrop>
  <HeadingPairs>
    <vt:vector size="4" baseType="variant">
      <vt:variant>
        <vt:lpstr>Tema</vt:lpstr>
      </vt:variant>
      <vt:variant>
        <vt:i4>1</vt:i4>
      </vt:variant>
      <vt:variant>
        <vt:lpstr>Titoli diapositive</vt:lpstr>
      </vt:variant>
      <vt:variant>
        <vt:i4>14</vt:i4>
      </vt:variant>
    </vt:vector>
  </HeadingPairs>
  <TitlesOfParts>
    <vt:vector size="15" baseType="lpstr">
      <vt:lpstr>Adiacenza</vt:lpstr>
      <vt:lpstr>E.N.E.A. </vt:lpstr>
      <vt:lpstr>ENEA TRA LEGGENDA E SIMBOLO </vt:lpstr>
      <vt:lpstr>Diapositiva 3</vt:lpstr>
      <vt:lpstr>Perché il progetto E.N.E.A.?</vt:lpstr>
      <vt:lpstr>Diapositiva 5</vt:lpstr>
      <vt:lpstr>Obiettivo progetto </vt:lpstr>
      <vt:lpstr>Beneficiari  del progetto</vt:lpstr>
      <vt:lpstr>Non possono beneficiare</vt:lpstr>
      <vt:lpstr>Quali sono i loro fabbisogni? </vt:lpstr>
      <vt:lpstr>Il Fondo</vt:lpstr>
      <vt:lpstr>Attività progettuali proposte:</vt:lpstr>
      <vt:lpstr>Risultati attesi:</vt:lpstr>
      <vt:lpstr>Diapositiva 13</vt:lpstr>
      <vt:lpstr>Diapositiva 14</vt:lpstr>
    </vt:vector>
  </TitlesOfParts>
  <Company>Medtraining</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E.N.E.A.</dc:title>
  <dc:creator>medt02 yyy</dc:creator>
  <cp:lastModifiedBy>Utente</cp:lastModifiedBy>
  <cp:revision>79</cp:revision>
  <dcterms:created xsi:type="dcterms:W3CDTF">2013-09-26T08:22:02Z</dcterms:created>
  <dcterms:modified xsi:type="dcterms:W3CDTF">2013-11-15T13:58:59Z</dcterms:modified>
</cp:coreProperties>
</file>